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260" r:id="rId6"/>
    <p:sldId id="269" r:id="rId7"/>
    <p:sldId id="271" r:id="rId8"/>
    <p:sldId id="302" r:id="rId9"/>
    <p:sldId id="261" r:id="rId10"/>
    <p:sldId id="287" r:id="rId11"/>
    <p:sldId id="280" r:id="rId12"/>
    <p:sldId id="288" r:id="rId13"/>
    <p:sldId id="281" r:id="rId14"/>
    <p:sldId id="289" r:id="rId15"/>
    <p:sldId id="262" r:id="rId16"/>
    <p:sldId id="301" r:id="rId17"/>
    <p:sldId id="279" r:id="rId18"/>
    <p:sldId id="291" r:id="rId19"/>
    <p:sldId id="272" r:id="rId20"/>
    <p:sldId id="263" r:id="rId21"/>
    <p:sldId id="303" r:id="rId22"/>
    <p:sldId id="300" r:id="rId23"/>
    <p:sldId id="273" r:id="rId24"/>
    <p:sldId id="274" r:id="rId25"/>
    <p:sldId id="275" r:id="rId26"/>
    <p:sldId id="264" r:id="rId27"/>
    <p:sldId id="270" r:id="rId28"/>
    <p:sldId id="276" r:id="rId29"/>
    <p:sldId id="277" r:id="rId30"/>
    <p:sldId id="278" r:id="rId31"/>
    <p:sldId id="265" r:id="rId32"/>
    <p:sldId id="295" r:id="rId33"/>
    <p:sldId id="296" r:id="rId34"/>
    <p:sldId id="298" r:id="rId35"/>
    <p:sldId id="297" r:id="rId36"/>
    <p:sldId id="299" r:id="rId37"/>
    <p:sldId id="304" r:id="rId38"/>
    <p:sldId id="266" r:id="rId39"/>
    <p:sldId id="282" r:id="rId40"/>
    <p:sldId id="283" r:id="rId41"/>
    <p:sldId id="292" r:id="rId42"/>
    <p:sldId id="293" r:id="rId43"/>
    <p:sldId id="285" r:id="rId44"/>
    <p:sldId id="294" r:id="rId45"/>
    <p:sldId id="286" r:id="rId46"/>
    <p:sldId id="305" r:id="rId47"/>
    <p:sldId id="26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309"/>
    <a:srgbClr val="114A7A"/>
    <a:srgbClr val="0224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31"/>
  </p:normalViewPr>
  <p:slideViewPr>
    <p:cSldViewPr snapToGrid="0" snapToObjects="1">
      <p:cViewPr varScale="1">
        <p:scale>
          <a:sx n="68" d="100"/>
          <a:sy n="68" d="100"/>
        </p:scale>
        <p:origin x="90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1C6172-DE94-F64E-86E7-8AAAADA11821}" type="datetimeFigureOut">
              <a:rPr lang="en-US" smtClean="0"/>
              <a:t>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FAF507-22DB-C84F-9DCB-CE6860C566E1}" type="slidenum">
              <a:rPr lang="en-US" smtClean="0"/>
              <a:t>‹#›</a:t>
            </a:fld>
            <a:endParaRPr lang="en-US"/>
          </a:p>
        </p:txBody>
      </p:sp>
    </p:spTree>
    <p:extLst>
      <p:ext uri="{BB962C8B-B14F-4D97-AF65-F5344CB8AC3E}">
        <p14:creationId xmlns:p14="http://schemas.microsoft.com/office/powerpoint/2010/main" val="3044441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9DD04-AEEE-2846-9E65-E3584125CA27}" type="datetimeFigureOut">
              <a:rPr lang="en-US" smtClean="0"/>
              <a:t>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F5EB0-BDBB-9440-86D8-8EE9EA5D6342}" type="slidenum">
              <a:rPr lang="en-US" smtClean="0"/>
              <a:t>‹#›</a:t>
            </a:fld>
            <a:endParaRPr lang="en-US"/>
          </a:p>
        </p:txBody>
      </p:sp>
    </p:spTree>
    <p:extLst>
      <p:ext uri="{BB962C8B-B14F-4D97-AF65-F5344CB8AC3E}">
        <p14:creationId xmlns:p14="http://schemas.microsoft.com/office/powerpoint/2010/main" val="4374320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0F354F-FAC3-0043-84AD-2DCFF978DB3E}" type="datetime1">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307810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E98DE-8406-3D47-8085-6F8A4C97EC7B}" type="datetime1">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345252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DAF154-A264-804D-9DFC-7E02746CAE0D}" type="datetime1">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238153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77B9F-D75B-D747-ABA0-EA7D3ABBE1D9}" type="datetime1">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315467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8B7AF-2A6B-9E4E-A6AA-6D9B31068885}" type="datetime1">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66088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834CAA-AC33-264D-9338-A64356CD2507}" type="datetime1">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130583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43BE57-86B6-184B-95B4-964BAB84F3D7}" type="datetime1">
              <a:rPr lang="en-US" smtClean="0"/>
              <a:t>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382255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FEEB2-7CE3-414B-ADF3-646770FCFD9E}" type="datetime1">
              <a:rPr lang="en-US" smtClean="0"/>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356187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60094-CE5B-B14B-AB64-B6A719AE842C}" type="datetime1">
              <a:rPr lang="en-US" smtClean="0"/>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205436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715786-6095-1E45-AD21-3E159BA15918}" type="datetime1">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61511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FA361D-ACEB-E04C-B93E-AFECD9279BA9}" type="datetime1">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366569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22257"/>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366308"/>
            <a:ext cx="8229600" cy="47598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1AEC2-F4CE-FA4D-B174-854CB9402F3B}" type="datetime1">
              <a:rPr lang="en-US" smtClean="0"/>
              <a:t>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D3817-B05C-324E-B7BD-67CBDE93FAA5}" type="slidenum">
              <a:rPr lang="en-US" smtClean="0"/>
              <a:t>‹#›</a:t>
            </a:fld>
            <a:endParaRPr lang="en-US"/>
          </a:p>
        </p:txBody>
      </p:sp>
      <p:pic>
        <p:nvPicPr>
          <p:cNvPr id="7" name="Picture 6"/>
          <p:cNvPicPr>
            <a:picLocks noChangeAspect="1"/>
          </p:cNvPicPr>
          <p:nvPr userDrawn="1"/>
        </p:nvPicPr>
        <p:blipFill rotWithShape="1">
          <a:blip r:embed="rId14"/>
          <a:srcRect t="22739" r="74750"/>
          <a:stretch/>
        </p:blipFill>
        <p:spPr>
          <a:xfrm>
            <a:off x="18" y="6247532"/>
            <a:ext cx="1564221" cy="612648"/>
          </a:xfrm>
          <a:prstGeom prst="rect">
            <a:avLst/>
          </a:prstGeom>
        </p:spPr>
      </p:pic>
    </p:spTree>
    <p:extLst>
      <p:ext uri="{BB962C8B-B14F-4D97-AF65-F5344CB8AC3E}">
        <p14:creationId xmlns:p14="http://schemas.microsoft.com/office/powerpoint/2010/main" val="1442686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600" kern="1200">
          <a:solidFill>
            <a:srgbClr val="FEC309"/>
          </a:solidFill>
          <a:latin typeface="Copperplate Gothic Light"/>
          <a:ea typeface="+mj-ea"/>
          <a:cs typeface="Copperplate Gothic Light"/>
        </a:defRPr>
      </a:lvl1pPr>
    </p:titleStyle>
    <p:bodyStyle>
      <a:lvl1pPr marL="342900" indent="-342900" algn="l" defTabSz="457200" rtl="0" eaLnBrk="1" latinLnBrk="0" hangingPunct="1">
        <a:spcBef>
          <a:spcPct val="20000"/>
        </a:spcBef>
        <a:buFont typeface="Arial"/>
        <a:buChar char="•"/>
        <a:defRPr sz="3200" kern="1200">
          <a:solidFill>
            <a:schemeClr val="bg1">
              <a:lumMod val="85000"/>
            </a:schemeClr>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bg1">
              <a:lumMod val="85000"/>
            </a:schemeClr>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bg1">
              <a:lumMod val="85000"/>
            </a:schemeClr>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bg1">
              <a:lumMod val="85000"/>
            </a:schemeClr>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bg1">
              <a:lumMod val="85000"/>
            </a:schemeClr>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wl.purdue.edu/owl/general_writing/academic_writing/paragraphs_and_paragraphing/on_paragraph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owl.english.purdue.edu/owl/resource/980/0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cat.edu/cahss/departments/engl/Undergraduate%20Programs/free-tutoring.html" TargetMode="External"/><Relationship Id="rId2" Type="http://schemas.openxmlformats.org/officeDocument/2006/relationships/hyperlink" Target="https://writingcenter.uncg.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owl.english.purdue.edu/owl/resource/588/0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uncg.libguides.com/citation" TargetMode="External"/><Relationship Id="rId2" Type="http://schemas.openxmlformats.org/officeDocument/2006/relationships/hyperlink" Target="https://owl.english.purdue.edu/owl/resource/560/0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endnote.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refworks.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zotero.or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mendeley.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ibrary.uncg.edu/research/tutorials/video.aspx?f=google1&amp;t=Getting%20Started%20With%20Google%20Scholar:%20Customizing" TargetMode="External"/><Relationship Id="rId2" Type="http://schemas.openxmlformats.org/officeDocument/2006/relationships/hyperlink" Target="https://www.youtube.com/watch?v=5w3KkFRNP1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grs.uncg.edu/grc-expo/"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ssw.unc.edu/students/writ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OhUmttkt90" TargetMode="External"/><Relationship Id="rId2" Type="http://schemas.openxmlformats.org/officeDocument/2006/relationships/hyperlink" Target="http://cwidaho.cc/faq/writing-center/what-are-differences-between-active-and-passive-voi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Writing in Graduate School</a:t>
            </a:r>
          </a:p>
        </p:txBody>
      </p:sp>
      <p:sp>
        <p:nvSpPr>
          <p:cNvPr id="3" name="Subtitle 2"/>
          <p:cNvSpPr>
            <a:spLocks noGrp="1"/>
          </p:cNvSpPr>
          <p:nvPr>
            <p:ph type="subTitle" idx="1"/>
          </p:nvPr>
        </p:nvSpPr>
        <p:spPr/>
        <p:txBody>
          <a:bodyPr>
            <a:normAutofit fontScale="92500" lnSpcReduction="10000"/>
          </a:bodyPr>
          <a:lstStyle/>
          <a:p>
            <a:r>
              <a:rPr lang="en-US" dirty="0">
                <a:solidFill>
                  <a:schemeClr val="bg1"/>
                </a:solidFill>
              </a:rPr>
              <a:t>Welcome to the JMSW Program!</a:t>
            </a:r>
          </a:p>
          <a:p>
            <a:endParaRPr lang="en-US" dirty="0">
              <a:solidFill>
                <a:schemeClr val="bg1"/>
              </a:solidFill>
            </a:endParaRPr>
          </a:p>
          <a:p>
            <a:r>
              <a:rPr lang="en-US" sz="2300" dirty="0">
                <a:solidFill>
                  <a:schemeClr val="bg1"/>
                </a:solidFill>
              </a:rPr>
              <a:t>Presented by Sarah Hamrick, MSW, JMSW alum</a:t>
            </a:r>
          </a:p>
          <a:p>
            <a:r>
              <a:rPr lang="en-US" sz="2300" dirty="0" err="1">
                <a:solidFill>
                  <a:schemeClr val="bg1"/>
                </a:solidFill>
              </a:rPr>
              <a:t>slhamric@uncg.edu</a:t>
            </a:r>
            <a:r>
              <a:rPr lang="en-US" sz="2300" dirty="0">
                <a:solidFill>
                  <a:schemeClr val="bg1"/>
                </a:solidFill>
              </a:rPr>
              <a:t> </a:t>
            </a:r>
          </a:p>
        </p:txBody>
      </p:sp>
    </p:spTree>
    <p:extLst>
      <p:ext uri="{BB962C8B-B14F-4D97-AF65-F5344CB8AC3E}">
        <p14:creationId xmlns:p14="http://schemas.microsoft.com/office/powerpoint/2010/main" val="215513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Statements</a:t>
            </a:r>
          </a:p>
        </p:txBody>
      </p:sp>
      <p:sp>
        <p:nvSpPr>
          <p:cNvPr id="3" name="Content Placeholder 2"/>
          <p:cNvSpPr>
            <a:spLocks noGrp="1"/>
          </p:cNvSpPr>
          <p:nvPr>
            <p:ph idx="1"/>
          </p:nvPr>
        </p:nvSpPr>
        <p:spPr>
          <a:xfrm>
            <a:off x="457200" y="1366308"/>
            <a:ext cx="8686800" cy="4990042"/>
          </a:xfrm>
        </p:spPr>
        <p:txBody>
          <a:bodyPr>
            <a:normAutofit fontScale="55000" lnSpcReduction="20000"/>
          </a:bodyPr>
          <a:lstStyle/>
          <a:p>
            <a:r>
              <a:rPr lang="en-US" sz="5100" dirty="0"/>
              <a:t>A Thesis Statement…</a:t>
            </a:r>
          </a:p>
          <a:p>
            <a:endParaRPr lang="en-US" dirty="0"/>
          </a:p>
          <a:p>
            <a:r>
              <a:rPr lang="en-US" sz="4400" dirty="0"/>
              <a:t>is usually a single sentence near the beginning of your paper (most often, at the end of the first paragraph) that presents your argument to the reader. </a:t>
            </a:r>
          </a:p>
          <a:p>
            <a:pPr lvl="1"/>
            <a:r>
              <a:rPr lang="en-US" sz="3600" dirty="0"/>
              <a:t>The rest of the paper, the body of the essay, gathers and organizes evidence that will persuade the reader of the logic of your interpretation.</a:t>
            </a:r>
          </a:p>
          <a:p>
            <a:r>
              <a:rPr lang="en-US" sz="4400" dirty="0"/>
              <a:t>If your assignment asks you to take a position or develop a claim about a subject, you may need to convey that position or claim in a thesis statement near the beginning of your draft.</a:t>
            </a:r>
          </a:p>
          <a:p>
            <a:pPr lvl="1"/>
            <a:r>
              <a:rPr lang="en-US" sz="3600" dirty="0"/>
              <a:t>The assignment may not explicitly state that you need a thesis statement because your instructor may assume you will include one. </a:t>
            </a:r>
          </a:p>
          <a:p>
            <a:pPr lvl="1"/>
            <a:r>
              <a:rPr lang="en-US" sz="3600" dirty="0"/>
              <a:t>When an assignment asks you to analyze, interpret, compare and contrast, or demonstrate cause and effect, or to take a stand on an issue, it is likely that you are being asked to develop a thesis and to support it persuasively.</a:t>
            </a:r>
          </a:p>
        </p:txBody>
      </p:sp>
      <p:sp>
        <p:nvSpPr>
          <p:cNvPr id="4" name="Slide Number Placeholder 3"/>
          <p:cNvSpPr>
            <a:spLocks noGrp="1"/>
          </p:cNvSpPr>
          <p:nvPr>
            <p:ph type="sldNum" sz="quarter" idx="12"/>
          </p:nvPr>
        </p:nvSpPr>
        <p:spPr/>
        <p:txBody>
          <a:bodyPr/>
          <a:lstStyle/>
          <a:p>
            <a:fld id="{E92D3817-B05C-324E-B7BD-67CBDE93FAA5}" type="slidenum">
              <a:rPr lang="en-US" smtClean="0"/>
              <a:t>10</a:t>
            </a:fld>
            <a:endParaRPr lang="en-US" dirty="0"/>
          </a:p>
        </p:txBody>
      </p:sp>
    </p:spTree>
    <p:extLst>
      <p:ext uri="{BB962C8B-B14F-4D97-AF65-F5344CB8AC3E}">
        <p14:creationId xmlns:p14="http://schemas.microsoft.com/office/powerpoint/2010/main" val="191398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Statements Continued</a:t>
            </a:r>
          </a:p>
        </p:txBody>
      </p:sp>
      <p:sp>
        <p:nvSpPr>
          <p:cNvPr id="3" name="Content Placeholder 2"/>
          <p:cNvSpPr>
            <a:spLocks noGrp="1"/>
          </p:cNvSpPr>
          <p:nvPr>
            <p:ph idx="1"/>
          </p:nvPr>
        </p:nvSpPr>
        <p:spPr/>
        <p:txBody>
          <a:bodyPr>
            <a:normAutofit fontScale="77500" lnSpcReduction="20000"/>
          </a:bodyPr>
          <a:lstStyle/>
          <a:p>
            <a:r>
              <a:rPr lang="en-US" sz="3600" dirty="0"/>
              <a:t>HOW DO I CREATE A THESIS?</a:t>
            </a:r>
          </a:p>
          <a:p>
            <a:pPr marL="0" indent="0">
              <a:buNone/>
            </a:pPr>
            <a:endParaRPr lang="en-US" dirty="0"/>
          </a:p>
          <a:p>
            <a:r>
              <a:rPr lang="en-US" dirty="0"/>
              <a:t>A thesis is the result of a lengthy thinking process. Formulating a thesis is not the first thing you do after reading an essay assignment. </a:t>
            </a:r>
          </a:p>
          <a:p>
            <a:endParaRPr lang="en-US" dirty="0"/>
          </a:p>
          <a:p>
            <a:pPr lvl="1"/>
            <a:r>
              <a:rPr lang="en-US" dirty="0"/>
              <a:t>Before developing an argument on any topic, you have to collect and organize evidence, look for possible relationships between known facts (such as surprising contrasts or similarities), and think about the significance of these relationships</a:t>
            </a:r>
          </a:p>
          <a:p>
            <a:pPr lvl="1"/>
            <a:r>
              <a:rPr lang="en-US" dirty="0"/>
              <a:t> Once you do this thinking, you will probably have a “working thesis” that presents a basic or main idea and an argument that you think you can support with evidence. Both the argument and your these are likely to need adjustment along the way.</a:t>
            </a:r>
          </a:p>
        </p:txBody>
      </p:sp>
      <p:sp>
        <p:nvSpPr>
          <p:cNvPr id="4" name="Slide Number Placeholder 3"/>
          <p:cNvSpPr>
            <a:spLocks noGrp="1"/>
          </p:cNvSpPr>
          <p:nvPr>
            <p:ph type="sldNum" sz="quarter" idx="12"/>
          </p:nvPr>
        </p:nvSpPr>
        <p:spPr/>
        <p:txBody>
          <a:bodyPr/>
          <a:lstStyle/>
          <a:p>
            <a:fld id="{E92D3817-B05C-324E-B7BD-67CBDE93FAA5}" type="slidenum">
              <a:rPr lang="en-US" smtClean="0"/>
              <a:t>11</a:t>
            </a:fld>
            <a:endParaRPr lang="en-US" dirty="0"/>
          </a:p>
        </p:txBody>
      </p:sp>
    </p:spTree>
    <p:extLst>
      <p:ext uri="{BB962C8B-B14F-4D97-AF65-F5344CB8AC3E}">
        <p14:creationId xmlns:p14="http://schemas.microsoft.com/office/powerpoint/2010/main" val="368669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Statements Continued</a:t>
            </a:r>
          </a:p>
        </p:txBody>
      </p:sp>
      <p:sp>
        <p:nvSpPr>
          <p:cNvPr id="3" name="Content Placeholder 2"/>
          <p:cNvSpPr>
            <a:spLocks noGrp="1"/>
          </p:cNvSpPr>
          <p:nvPr>
            <p:ph idx="1"/>
          </p:nvPr>
        </p:nvSpPr>
        <p:spPr/>
        <p:txBody>
          <a:bodyPr>
            <a:normAutofit/>
          </a:bodyPr>
          <a:lstStyle/>
          <a:p>
            <a:r>
              <a:rPr lang="en-US" sz="2800" dirty="0"/>
              <a:t>HOW DO I CREATE A THESIS?</a:t>
            </a:r>
          </a:p>
          <a:p>
            <a:pPr marL="0" indent="0">
              <a:buNone/>
            </a:pPr>
            <a:endParaRPr lang="en-US" dirty="0"/>
          </a:p>
          <a:p>
            <a:r>
              <a:rPr lang="en-US" sz="2500" dirty="0"/>
              <a:t>Writers use all kinds of techniques to stimulate their thinking and to help them clarify relationships or comprehend the broader significance of a topic and arrive at a thesis statement. It may be helpful to start with the critical thinking exercises.</a:t>
            </a:r>
          </a:p>
        </p:txBody>
      </p:sp>
      <p:sp>
        <p:nvSpPr>
          <p:cNvPr id="4" name="Slide Number Placeholder 3"/>
          <p:cNvSpPr>
            <a:spLocks noGrp="1"/>
          </p:cNvSpPr>
          <p:nvPr>
            <p:ph type="sldNum" sz="quarter" idx="12"/>
          </p:nvPr>
        </p:nvSpPr>
        <p:spPr/>
        <p:txBody>
          <a:bodyPr/>
          <a:lstStyle/>
          <a:p>
            <a:fld id="{E92D3817-B05C-324E-B7BD-67CBDE93FAA5}" type="slidenum">
              <a:rPr lang="en-US" smtClean="0"/>
              <a:t>12</a:t>
            </a:fld>
            <a:endParaRPr lang="en-US"/>
          </a:p>
        </p:txBody>
      </p:sp>
    </p:spTree>
    <p:extLst>
      <p:ext uri="{BB962C8B-B14F-4D97-AF65-F5344CB8AC3E}">
        <p14:creationId xmlns:p14="http://schemas.microsoft.com/office/powerpoint/2010/main" val="357176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Thesis Statements (yet again)</a:t>
            </a:r>
          </a:p>
        </p:txBody>
      </p:sp>
      <p:sp>
        <p:nvSpPr>
          <p:cNvPr id="3" name="Content Placeholder 2"/>
          <p:cNvSpPr>
            <a:spLocks noGrp="1"/>
          </p:cNvSpPr>
          <p:nvPr>
            <p:ph idx="1"/>
          </p:nvPr>
        </p:nvSpPr>
        <p:spPr/>
        <p:txBody>
          <a:bodyPr>
            <a:normAutofit fontScale="70000" lnSpcReduction="20000"/>
          </a:bodyPr>
          <a:lstStyle/>
          <a:p>
            <a:r>
              <a:rPr lang="en-US"/>
              <a:t>HOW DO I KNOW IF MY THESIS IS STRONG?</a:t>
            </a:r>
          </a:p>
          <a:p>
            <a:pPr marL="0" indent="0">
              <a:buNone/>
            </a:pPr>
            <a:endParaRPr lang="en-US">
              <a:solidFill>
                <a:schemeClr val="accent6">
                  <a:lumMod val="60000"/>
                  <a:lumOff val="40000"/>
                </a:schemeClr>
              </a:solidFill>
            </a:endParaRPr>
          </a:p>
          <a:p>
            <a:r>
              <a:rPr lang="en-US">
                <a:solidFill>
                  <a:schemeClr val="accent6">
                    <a:lumMod val="60000"/>
                    <a:lumOff val="40000"/>
                  </a:schemeClr>
                </a:solidFill>
              </a:rPr>
              <a:t>Do I answer the question? </a:t>
            </a:r>
            <a:r>
              <a:rPr lang="en-US"/>
              <a:t>Re-reading the question prompt after constructing a working thesis can help you fix an argument that misses the focus of the question.</a:t>
            </a:r>
          </a:p>
          <a:p>
            <a:r>
              <a:rPr lang="en-US">
                <a:solidFill>
                  <a:srgbClr val="FAC090"/>
                </a:solidFill>
              </a:rPr>
              <a:t>Have I taken a position that others might challenge or oppose? </a:t>
            </a:r>
            <a:r>
              <a:rPr lang="en-US"/>
              <a:t>If your thesis simply states facts that no one would, or even could, disagree with, it’s possible that you are simply providing a summary, rather than making an argument.</a:t>
            </a:r>
          </a:p>
          <a:p>
            <a:r>
              <a:rPr lang="en-US">
                <a:solidFill>
                  <a:srgbClr val="FAC090"/>
                </a:solidFill>
              </a:rPr>
              <a:t>Is my thesis statement specific enough? </a:t>
            </a:r>
            <a:r>
              <a:rPr lang="en-US"/>
              <a:t>Thesis statements that are too vague often do not have a strong argument. If your thesis contains words like “good” or “successful,” see if you could be more specific: why is something “good”; what specifically makes something “successful”?</a:t>
            </a:r>
          </a:p>
        </p:txBody>
      </p:sp>
      <p:sp>
        <p:nvSpPr>
          <p:cNvPr id="4" name="Slide Number Placeholder 3"/>
          <p:cNvSpPr>
            <a:spLocks noGrp="1"/>
          </p:cNvSpPr>
          <p:nvPr>
            <p:ph type="sldNum" sz="quarter" idx="12"/>
          </p:nvPr>
        </p:nvSpPr>
        <p:spPr/>
        <p:txBody>
          <a:bodyPr/>
          <a:lstStyle/>
          <a:p>
            <a:fld id="{E92D3817-B05C-324E-B7BD-67CBDE93FAA5}" type="slidenum">
              <a:rPr lang="en-US" smtClean="0"/>
              <a:t>13</a:t>
            </a:fld>
            <a:endParaRPr lang="en-US"/>
          </a:p>
        </p:txBody>
      </p:sp>
    </p:spTree>
    <p:extLst>
      <p:ext uri="{BB962C8B-B14F-4D97-AF65-F5344CB8AC3E}">
        <p14:creationId xmlns:p14="http://schemas.microsoft.com/office/powerpoint/2010/main" val="199334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Thesis Statements (yet again)</a:t>
            </a:r>
          </a:p>
        </p:txBody>
      </p:sp>
      <p:sp>
        <p:nvSpPr>
          <p:cNvPr id="3" name="Content Placeholder 2"/>
          <p:cNvSpPr>
            <a:spLocks noGrp="1"/>
          </p:cNvSpPr>
          <p:nvPr>
            <p:ph idx="1"/>
          </p:nvPr>
        </p:nvSpPr>
        <p:spPr/>
        <p:txBody>
          <a:bodyPr>
            <a:normAutofit fontScale="62500" lnSpcReduction="20000"/>
          </a:bodyPr>
          <a:lstStyle/>
          <a:p>
            <a:r>
              <a:rPr lang="en-US"/>
              <a:t>HOW DO I KNOW IF MY THESIS IS STRONG?</a:t>
            </a:r>
          </a:p>
          <a:p>
            <a:pPr marL="0" indent="0">
              <a:buNone/>
            </a:pPr>
            <a:endParaRPr lang="en-US"/>
          </a:p>
          <a:p>
            <a:r>
              <a:rPr lang="en-US">
                <a:solidFill>
                  <a:srgbClr val="FAC090"/>
                </a:solidFill>
              </a:rPr>
              <a:t>Does my thesis pass the “So what?” test? </a:t>
            </a:r>
            <a:r>
              <a:rPr lang="en-US"/>
              <a:t>If a reader’s first response is likely to  be “So what?” then you need to clarify, to forge a relationship, or to connect to a larger issue.</a:t>
            </a:r>
          </a:p>
          <a:p>
            <a:r>
              <a:rPr lang="en-US">
                <a:solidFill>
                  <a:srgbClr val="FAC090"/>
                </a:solidFill>
              </a:rPr>
              <a:t>Does my essay support my thesis specifically and without wandering?</a:t>
            </a:r>
            <a:r>
              <a:rPr lang="en-US"/>
              <a:t> If your thesis and the body of your essay do not seem to go together, one of them has to change. It’s okay to change your working thesis to reflect things you have figured out in the course of writing your paper. Remember, always reassess and revise your writing as necessary.</a:t>
            </a:r>
          </a:p>
          <a:p>
            <a:r>
              <a:rPr lang="en-US">
                <a:solidFill>
                  <a:srgbClr val="FAC090"/>
                </a:solidFill>
              </a:rPr>
              <a:t>Does my thesis pass the “how and why?” test? </a:t>
            </a:r>
            <a:r>
              <a:rPr lang="en-US"/>
              <a:t>If a reader’s first response is “how?” or “why?” your thesis may be too open-ended and lack guidance for the reader. See what you can add to give the reader a better take on your position right from the beginning.</a:t>
            </a:r>
          </a:p>
          <a:p>
            <a:r>
              <a:rPr lang="en-US"/>
              <a:t>If there’s time, run it by your instructor or make an appointment at the Writing Center to get some feedback. </a:t>
            </a:r>
          </a:p>
          <a:p>
            <a:endParaRPr lang="en-US"/>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14</a:t>
            </a:fld>
            <a:endParaRPr lang="en-US"/>
          </a:p>
        </p:txBody>
      </p:sp>
    </p:spTree>
    <p:extLst>
      <p:ext uri="{BB962C8B-B14F-4D97-AF65-F5344CB8AC3E}">
        <p14:creationId xmlns:p14="http://schemas.microsoft.com/office/powerpoint/2010/main" val="67436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Paragraphs</a:t>
            </a:r>
          </a:p>
        </p:txBody>
      </p:sp>
      <p:sp>
        <p:nvSpPr>
          <p:cNvPr id="3" name="Content Placeholder 2"/>
          <p:cNvSpPr>
            <a:spLocks noGrp="1"/>
          </p:cNvSpPr>
          <p:nvPr>
            <p:ph idx="1"/>
          </p:nvPr>
        </p:nvSpPr>
        <p:spPr/>
        <p:txBody>
          <a:bodyPr/>
          <a:lstStyle/>
          <a:p>
            <a:r>
              <a:rPr lang="en-US"/>
              <a:t>Check out this great source:</a:t>
            </a:r>
          </a:p>
          <a:p>
            <a:r>
              <a:rPr lang="en-US">
                <a:hlinkClick r:id="rId2"/>
              </a:rPr>
              <a:t>https://</a:t>
            </a:r>
            <a:r>
              <a:rPr lang="en-US" err="1">
                <a:hlinkClick r:id="rId2"/>
              </a:rPr>
              <a:t>owl.purdue.edu</a:t>
            </a:r>
            <a:r>
              <a:rPr lang="en-US">
                <a:hlinkClick r:id="rId2"/>
              </a:rPr>
              <a:t>/owl/</a:t>
            </a:r>
            <a:r>
              <a:rPr lang="en-US" err="1">
                <a:hlinkClick r:id="rId2"/>
              </a:rPr>
              <a:t>general_writing</a:t>
            </a:r>
            <a:r>
              <a:rPr lang="en-US">
                <a:hlinkClick r:id="rId2"/>
              </a:rPr>
              <a:t>/</a:t>
            </a:r>
            <a:r>
              <a:rPr lang="en-US" err="1">
                <a:hlinkClick r:id="rId2"/>
              </a:rPr>
              <a:t>academic_writing</a:t>
            </a:r>
            <a:r>
              <a:rPr lang="en-US">
                <a:hlinkClick r:id="rId2"/>
              </a:rPr>
              <a:t>/</a:t>
            </a:r>
            <a:r>
              <a:rPr lang="en-US" err="1">
                <a:hlinkClick r:id="rId2"/>
              </a:rPr>
              <a:t>paragraphs_and_paragraphing</a:t>
            </a:r>
            <a:r>
              <a:rPr lang="en-US">
                <a:hlinkClick r:id="rId2"/>
              </a:rPr>
              <a:t>/</a:t>
            </a:r>
            <a:r>
              <a:rPr lang="en-US" err="1">
                <a:hlinkClick r:id="rId2"/>
              </a:rPr>
              <a:t>on_paragraphs.html</a:t>
            </a:r>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15</a:t>
            </a:fld>
            <a:endParaRPr lang="en-US"/>
          </a:p>
        </p:txBody>
      </p:sp>
    </p:spTree>
    <p:extLst>
      <p:ext uri="{BB962C8B-B14F-4D97-AF65-F5344CB8AC3E}">
        <p14:creationId xmlns:p14="http://schemas.microsoft.com/office/powerpoint/2010/main" val="356279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Paragraphs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900" y="1231900"/>
            <a:ext cx="7848600" cy="4894263"/>
          </a:xfrm>
        </p:spPr>
      </p:pic>
      <p:sp>
        <p:nvSpPr>
          <p:cNvPr id="4" name="Slide Number Placeholder 3"/>
          <p:cNvSpPr>
            <a:spLocks noGrp="1"/>
          </p:cNvSpPr>
          <p:nvPr>
            <p:ph type="sldNum" sz="quarter" idx="12"/>
          </p:nvPr>
        </p:nvSpPr>
        <p:spPr/>
        <p:txBody>
          <a:bodyPr/>
          <a:lstStyle/>
          <a:p>
            <a:fld id="{E92D3817-B05C-324E-B7BD-67CBDE93FAA5}" type="slidenum">
              <a:rPr lang="en-US" smtClean="0"/>
              <a:t>16</a:t>
            </a:fld>
            <a:endParaRPr lang="en-US"/>
          </a:p>
        </p:txBody>
      </p:sp>
    </p:spTree>
    <p:extLst>
      <p:ext uri="{BB962C8B-B14F-4D97-AF65-F5344CB8AC3E}">
        <p14:creationId xmlns:p14="http://schemas.microsoft.com/office/powerpoint/2010/main" val="172511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Overall Organization</a:t>
            </a:r>
          </a:p>
        </p:txBody>
      </p:sp>
      <p:sp>
        <p:nvSpPr>
          <p:cNvPr id="3" name="Content Placeholder 2"/>
          <p:cNvSpPr>
            <a:spLocks noGrp="1"/>
          </p:cNvSpPr>
          <p:nvPr>
            <p:ph idx="1"/>
          </p:nvPr>
        </p:nvSpPr>
        <p:spPr/>
        <p:txBody>
          <a:bodyPr>
            <a:normAutofit fontScale="70000" lnSpcReduction="20000"/>
          </a:bodyPr>
          <a:lstStyle/>
          <a:p>
            <a:pPr marL="0" indent="0">
              <a:buNone/>
            </a:pPr>
            <a:r>
              <a:rPr lang="en-US"/>
              <a:t>As you write, ask yourself the following questions:</a:t>
            </a:r>
          </a:p>
          <a:p>
            <a:pPr marL="0" indent="0">
              <a:buNone/>
            </a:pPr>
            <a:endParaRPr lang="en-US"/>
          </a:p>
          <a:p>
            <a:r>
              <a:rPr lang="en-US"/>
              <a:t>Where am I in the outline I laid out at the beginning of the paper?</a:t>
            </a:r>
          </a:p>
          <a:p>
            <a:r>
              <a:rPr lang="en-US"/>
              <a:t>Am I following the order of headings/topics I laid out?</a:t>
            </a:r>
          </a:p>
          <a:p>
            <a:r>
              <a:rPr lang="en-US"/>
              <a:t>Do my headings match the topics I said I’d be talking about?</a:t>
            </a:r>
          </a:p>
          <a:p>
            <a:r>
              <a:rPr lang="en-US"/>
              <a:t>Have I covered each topic I promised to discuss in each section?</a:t>
            </a:r>
          </a:p>
          <a:p>
            <a:r>
              <a:rPr lang="en-US"/>
              <a:t>How does this paragraph fit in my overall points for this section?</a:t>
            </a:r>
          </a:p>
          <a:p>
            <a:r>
              <a:rPr lang="en-US"/>
              <a:t>Is it clear how this paragraph follows from the previous paragraph or leads to the</a:t>
            </a:r>
          </a:p>
          <a:p>
            <a:r>
              <a:rPr lang="en-US"/>
              <a:t>next paragraph?</a:t>
            </a:r>
          </a:p>
          <a:p>
            <a:r>
              <a:rPr lang="en-US"/>
              <a:t>Have I made all my points? Have I backed up all my points?</a:t>
            </a:r>
          </a:p>
        </p:txBody>
      </p:sp>
      <p:sp>
        <p:nvSpPr>
          <p:cNvPr id="4" name="Slide Number Placeholder 3"/>
          <p:cNvSpPr>
            <a:spLocks noGrp="1"/>
          </p:cNvSpPr>
          <p:nvPr>
            <p:ph type="sldNum" sz="quarter" idx="12"/>
          </p:nvPr>
        </p:nvSpPr>
        <p:spPr/>
        <p:txBody>
          <a:bodyPr/>
          <a:lstStyle/>
          <a:p>
            <a:fld id="{E92D3817-B05C-324E-B7BD-67CBDE93FAA5}" type="slidenum">
              <a:rPr lang="en-US" smtClean="0"/>
              <a:t>17</a:t>
            </a:fld>
            <a:endParaRPr lang="en-US"/>
          </a:p>
        </p:txBody>
      </p:sp>
    </p:spTree>
    <p:extLst>
      <p:ext uri="{BB962C8B-B14F-4D97-AF65-F5344CB8AC3E}">
        <p14:creationId xmlns:p14="http://schemas.microsoft.com/office/powerpoint/2010/main" val="339670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Overall Organization</a:t>
            </a:r>
          </a:p>
        </p:txBody>
      </p:sp>
      <p:sp>
        <p:nvSpPr>
          <p:cNvPr id="3" name="Content Placeholder 2"/>
          <p:cNvSpPr>
            <a:spLocks noGrp="1"/>
          </p:cNvSpPr>
          <p:nvPr>
            <p:ph idx="1"/>
          </p:nvPr>
        </p:nvSpPr>
        <p:spPr/>
        <p:txBody>
          <a:bodyPr>
            <a:normAutofit/>
          </a:bodyPr>
          <a:lstStyle/>
          <a:p>
            <a:pPr marL="0" indent="0">
              <a:buNone/>
            </a:pPr>
            <a:r>
              <a:rPr lang="en-US" sz="2800"/>
              <a:t>As you write, ask yourself the following questions:</a:t>
            </a:r>
          </a:p>
          <a:p>
            <a:pPr marL="0" indent="0">
              <a:buNone/>
            </a:pPr>
            <a:endParaRPr lang="en-US" sz="2800"/>
          </a:p>
          <a:p>
            <a:r>
              <a:rPr lang="en-US" sz="2800"/>
              <a:t> Go through each section to identify the point of each paragraph. Is the point made by each paragraph clear? Does it follow logically in the sequence of points made under the heading? If you are not sure why the paragraph is there or what its point is, your instructor will not know either.</a:t>
            </a:r>
          </a:p>
        </p:txBody>
      </p:sp>
      <p:sp>
        <p:nvSpPr>
          <p:cNvPr id="4" name="Slide Number Placeholder 3"/>
          <p:cNvSpPr>
            <a:spLocks noGrp="1"/>
          </p:cNvSpPr>
          <p:nvPr>
            <p:ph type="sldNum" sz="quarter" idx="12"/>
          </p:nvPr>
        </p:nvSpPr>
        <p:spPr/>
        <p:txBody>
          <a:bodyPr/>
          <a:lstStyle/>
          <a:p>
            <a:fld id="{E92D3817-B05C-324E-B7BD-67CBDE93FAA5}" type="slidenum">
              <a:rPr lang="en-US" smtClean="0"/>
              <a:t>18</a:t>
            </a:fld>
            <a:endParaRPr lang="en-US"/>
          </a:p>
        </p:txBody>
      </p:sp>
    </p:spTree>
    <p:extLst>
      <p:ext uri="{BB962C8B-B14F-4D97-AF65-F5344CB8AC3E}">
        <p14:creationId xmlns:p14="http://schemas.microsoft.com/office/powerpoint/2010/main" val="186134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Tone/Voice</a:t>
            </a:r>
          </a:p>
        </p:txBody>
      </p:sp>
      <p:sp>
        <p:nvSpPr>
          <p:cNvPr id="3" name="Content Placeholder 2"/>
          <p:cNvSpPr>
            <a:spLocks noGrp="1"/>
          </p:cNvSpPr>
          <p:nvPr>
            <p:ph idx="1"/>
          </p:nvPr>
        </p:nvSpPr>
        <p:spPr/>
        <p:txBody>
          <a:bodyPr>
            <a:normAutofit lnSpcReduction="10000"/>
          </a:bodyPr>
          <a:lstStyle/>
          <a:p>
            <a:r>
              <a:rPr lang="en-US"/>
              <a:t>We are learning to be professionals, that includes our writing</a:t>
            </a:r>
          </a:p>
          <a:p>
            <a:r>
              <a:rPr lang="en-US"/>
              <a:t>Don’t write like you text</a:t>
            </a:r>
          </a:p>
          <a:p>
            <a:r>
              <a:rPr lang="en-US"/>
              <a:t>Consider the assignment and the type of writing it is asking for</a:t>
            </a:r>
          </a:p>
          <a:p>
            <a:r>
              <a:rPr lang="en-US"/>
              <a:t>Consider your audience</a:t>
            </a:r>
          </a:p>
          <a:p>
            <a:r>
              <a:rPr lang="en-US"/>
              <a:t>Incorporate your critical thinking skills</a:t>
            </a:r>
          </a:p>
          <a:p>
            <a:r>
              <a:rPr lang="en-US">
                <a:hlinkClick r:id="rId2"/>
              </a:rPr>
              <a:t>https://</a:t>
            </a:r>
            <a:r>
              <a:rPr lang="en-US" err="1">
                <a:hlinkClick r:id="rId2"/>
              </a:rPr>
              <a:t>owl.english.purdue.edu</a:t>
            </a:r>
            <a:r>
              <a:rPr lang="en-US">
                <a:hlinkClick r:id="rId2"/>
              </a:rPr>
              <a:t>/owl/resource/980/03/</a:t>
            </a:r>
            <a:endParaRPr lang="en-US"/>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19</a:t>
            </a:fld>
            <a:endParaRPr lang="en-US"/>
          </a:p>
        </p:txBody>
      </p:sp>
    </p:spTree>
    <p:extLst>
      <p:ext uri="{BB962C8B-B14F-4D97-AF65-F5344CB8AC3E}">
        <p14:creationId xmlns:p14="http://schemas.microsoft.com/office/powerpoint/2010/main" val="1091550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Writing Centers</a:t>
            </a:r>
          </a:p>
        </p:txBody>
      </p:sp>
      <p:sp>
        <p:nvSpPr>
          <p:cNvPr id="3" name="Content Placeholder 2"/>
          <p:cNvSpPr>
            <a:spLocks noGrp="1"/>
          </p:cNvSpPr>
          <p:nvPr>
            <p:ph idx="1"/>
          </p:nvPr>
        </p:nvSpPr>
        <p:spPr/>
        <p:txBody>
          <a:bodyPr>
            <a:normAutofit fontScale="70000" lnSpcReduction="20000"/>
          </a:bodyPr>
          <a:lstStyle/>
          <a:p>
            <a:r>
              <a:rPr lang="en-US" sz="3400" u="sng" dirty="0"/>
              <a:t>UNCG’S  Writing Center:</a:t>
            </a:r>
          </a:p>
          <a:p>
            <a:pPr marL="0" indent="0">
              <a:buNone/>
            </a:pPr>
            <a:r>
              <a:rPr lang="en-US" dirty="0">
                <a:solidFill>
                  <a:schemeClr val="bg1"/>
                </a:solidFill>
                <a:hlinkClick r:id="rId2"/>
              </a:rPr>
              <a:t>https://writingcenter.uncg.edu/</a:t>
            </a:r>
            <a:endParaRPr lang="en-US" dirty="0">
              <a:solidFill>
                <a:schemeClr val="bg1"/>
              </a:solidFill>
            </a:endParaRPr>
          </a:p>
          <a:p>
            <a:pPr marL="0" indent="0">
              <a:buNone/>
            </a:pPr>
            <a:endParaRPr lang="en-US" dirty="0"/>
          </a:p>
          <a:p>
            <a:pPr marL="0" indent="0">
              <a:buNone/>
            </a:pPr>
            <a:r>
              <a:rPr lang="en-US" sz="3400" u="sng" dirty="0"/>
              <a:t>NC A&amp;T’s Writing Center:</a:t>
            </a:r>
          </a:p>
          <a:p>
            <a:pPr marL="0" indent="0">
              <a:buNone/>
            </a:pPr>
            <a:endParaRPr lang="en-US" dirty="0"/>
          </a:p>
          <a:p>
            <a:pPr marL="0" indent="0">
              <a:buNone/>
            </a:pPr>
            <a:r>
              <a:rPr lang="en-US" dirty="0"/>
              <a:t>The University Writing Center (UWC) at A&amp;T </a:t>
            </a:r>
            <a:r>
              <a:rPr lang="en-US" dirty="0">
                <a:hlinkClick r:id="rId3" invalidUrl="https://www.ncat.edu/cahss/departments/engl/Undergraduate Programs/free-tutoring.html"/>
              </a:rPr>
              <a:t>https://www.ncat.edu/cahss/departments/engl/Undergraduate%20Programs/free-tutoring.html</a:t>
            </a:r>
            <a:r>
              <a:rPr lang="en-US" dirty="0"/>
              <a:t> is a space where writers and readers meet. It offers assistance with grammar, mechanics and supports writers throughout the </a:t>
            </a:r>
            <a:r>
              <a:rPr lang="en-US" dirty="0">
                <a:solidFill>
                  <a:schemeClr val="bg1"/>
                </a:solidFill>
              </a:rPr>
              <a:t>writing process. The UWC is open to students from all programs. This center is located </a:t>
            </a:r>
            <a:r>
              <a:rPr lang="en-US" dirty="0"/>
              <a:t>in room A309 in the General Classroom Building (GCB). Opening hours are Monday &amp; Wednesday 10am - 4pm and Tuesday &amp; Thursday 10am - 3pm. Please call 336-334-7764 to set up an appointment.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2</a:t>
            </a:fld>
            <a:endParaRPr lang="en-US" dirty="0"/>
          </a:p>
        </p:txBody>
      </p:sp>
    </p:spTree>
    <p:extLst>
      <p:ext uri="{BB962C8B-B14F-4D97-AF65-F5344CB8AC3E}">
        <p14:creationId xmlns:p14="http://schemas.microsoft.com/office/powerpoint/2010/main" val="713497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Critical Thinking</a:t>
            </a:r>
          </a:p>
        </p:txBody>
      </p:sp>
      <p:sp>
        <p:nvSpPr>
          <p:cNvPr id="3" name="Content Placeholder 2"/>
          <p:cNvSpPr>
            <a:spLocks noGrp="1"/>
          </p:cNvSpPr>
          <p:nvPr>
            <p:ph idx="1"/>
          </p:nvPr>
        </p:nvSpPr>
        <p:spPr/>
        <p:txBody>
          <a:bodyPr/>
          <a:lstStyle/>
          <a:p>
            <a:r>
              <a:rPr lang="en-US"/>
              <a:t>Why does it matter?</a:t>
            </a:r>
          </a:p>
          <a:p>
            <a:endParaRPr lang="en-US"/>
          </a:p>
          <a:p>
            <a:endParaRPr lang="en-US"/>
          </a:p>
          <a:p>
            <a:endParaRPr lang="en-US"/>
          </a:p>
          <a:p>
            <a:r>
              <a:rPr lang="en-US"/>
              <a:t>How is it different that other types of writing?</a:t>
            </a:r>
          </a:p>
          <a:p>
            <a:endParaRPr lang="en-US"/>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20</a:t>
            </a:fld>
            <a:endParaRPr lang="en-US"/>
          </a:p>
        </p:txBody>
      </p:sp>
    </p:spTree>
    <p:extLst>
      <p:ext uri="{BB962C8B-B14F-4D97-AF65-F5344CB8AC3E}">
        <p14:creationId xmlns:p14="http://schemas.microsoft.com/office/powerpoint/2010/main" val="266434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a:br>
            <a:r>
              <a:rPr lang="en-US"/>
              <a:t>Critical Thinking</a:t>
            </a:r>
            <a:br>
              <a:rPr lang="en-US"/>
            </a:b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800" y="1555750"/>
            <a:ext cx="8026400" cy="4381500"/>
          </a:xfrm>
        </p:spPr>
      </p:pic>
      <p:sp>
        <p:nvSpPr>
          <p:cNvPr id="4" name="Slide Number Placeholder 3"/>
          <p:cNvSpPr>
            <a:spLocks noGrp="1"/>
          </p:cNvSpPr>
          <p:nvPr>
            <p:ph type="sldNum" sz="quarter" idx="12"/>
          </p:nvPr>
        </p:nvSpPr>
        <p:spPr/>
        <p:txBody>
          <a:bodyPr/>
          <a:lstStyle/>
          <a:p>
            <a:fld id="{E92D3817-B05C-324E-B7BD-67CBDE93FAA5}" type="slidenum">
              <a:rPr lang="en-US" smtClean="0"/>
              <a:t>21</a:t>
            </a:fld>
            <a:endParaRPr lang="en-US"/>
          </a:p>
        </p:txBody>
      </p:sp>
    </p:spTree>
    <p:extLst>
      <p:ext uri="{BB962C8B-B14F-4D97-AF65-F5344CB8AC3E}">
        <p14:creationId xmlns:p14="http://schemas.microsoft.com/office/powerpoint/2010/main" val="50774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Critical thinking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5300" y="1096895"/>
            <a:ext cx="5727700" cy="5519805"/>
          </a:xfrm>
        </p:spPr>
      </p:pic>
      <p:sp>
        <p:nvSpPr>
          <p:cNvPr id="4" name="Slide Number Placeholder 3"/>
          <p:cNvSpPr>
            <a:spLocks noGrp="1"/>
          </p:cNvSpPr>
          <p:nvPr>
            <p:ph type="sldNum" sz="quarter" idx="12"/>
          </p:nvPr>
        </p:nvSpPr>
        <p:spPr/>
        <p:txBody>
          <a:bodyPr/>
          <a:lstStyle/>
          <a:p>
            <a:fld id="{E92D3817-B05C-324E-B7BD-67CBDE93FAA5}" type="slidenum">
              <a:rPr lang="en-US" smtClean="0"/>
              <a:t>22</a:t>
            </a:fld>
            <a:endParaRPr lang="en-US"/>
          </a:p>
        </p:txBody>
      </p:sp>
    </p:spTree>
    <p:extLst>
      <p:ext uri="{BB962C8B-B14F-4D97-AF65-F5344CB8AC3E}">
        <p14:creationId xmlns:p14="http://schemas.microsoft.com/office/powerpoint/2010/main" val="103462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Descriptive Writing</a:t>
            </a:r>
          </a:p>
        </p:txBody>
      </p:sp>
      <p:sp>
        <p:nvSpPr>
          <p:cNvPr id="3" name="Content Placeholder 2"/>
          <p:cNvSpPr>
            <a:spLocks noGrp="1"/>
          </p:cNvSpPr>
          <p:nvPr>
            <p:ph idx="1"/>
          </p:nvPr>
        </p:nvSpPr>
        <p:spPr/>
        <p:txBody>
          <a:bodyPr>
            <a:normAutofit fontScale="85000" lnSpcReduction="20000"/>
          </a:bodyPr>
          <a:lstStyle/>
          <a:p>
            <a:r>
              <a:rPr lang="en-US" i="1">
                <a:solidFill>
                  <a:srgbClr val="FAC090"/>
                </a:solidFill>
              </a:rPr>
              <a:t>Descriptive</a:t>
            </a:r>
            <a:r>
              <a:rPr lang="en-US" i="1"/>
              <a:t> = Book report style </a:t>
            </a:r>
            <a:endParaRPr lang="en-US"/>
          </a:p>
          <a:p>
            <a:r>
              <a:rPr lang="en-US"/>
              <a:t>Accurately summarizes and describes </a:t>
            </a:r>
          </a:p>
          <a:p>
            <a:r>
              <a:rPr lang="en-US"/>
              <a:t>Does not go beyond source content </a:t>
            </a:r>
          </a:p>
          <a:p>
            <a:r>
              <a:rPr lang="en-US"/>
              <a:t>Represents source “as is” with no added interpretation or discussion </a:t>
            </a:r>
          </a:p>
          <a:p>
            <a:pPr lvl="1"/>
            <a:r>
              <a:rPr lang="en-US"/>
              <a:t>Uses phrases such as “According to...” or “Author said this about that.” </a:t>
            </a:r>
          </a:p>
          <a:p>
            <a:r>
              <a:rPr lang="en-US"/>
              <a:t>Does not develop an argument but merely lays out information for an argument </a:t>
            </a:r>
          </a:p>
          <a:p>
            <a:r>
              <a:rPr lang="en-US"/>
              <a:t>The trap of descriptive writing—it is </a:t>
            </a:r>
            <a:r>
              <a:rPr lang="en-US" i="1"/>
              <a:t>simple </a:t>
            </a:r>
            <a:r>
              <a:rPr lang="en-US"/>
              <a:t>to crank out and </a:t>
            </a:r>
            <a:r>
              <a:rPr lang="en-US" b="1"/>
              <a:t>easy </a:t>
            </a:r>
            <a:r>
              <a:rPr lang="en-US"/>
              <a:t>to fill pages with description. Such writing also requires less skill and thought than critical writing. </a:t>
            </a:r>
          </a:p>
          <a:p>
            <a:pPr marL="0" indent="0">
              <a:buNone/>
            </a:pPr>
            <a:endParaRPr lang="en-US"/>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23</a:t>
            </a:fld>
            <a:endParaRPr lang="en-US"/>
          </a:p>
        </p:txBody>
      </p:sp>
    </p:spTree>
    <p:extLst>
      <p:ext uri="{BB962C8B-B14F-4D97-AF65-F5344CB8AC3E}">
        <p14:creationId xmlns:p14="http://schemas.microsoft.com/office/powerpoint/2010/main" val="4133250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Critical Writing</a:t>
            </a:r>
          </a:p>
        </p:txBody>
      </p:sp>
      <p:sp>
        <p:nvSpPr>
          <p:cNvPr id="3" name="Content Placeholder 2"/>
          <p:cNvSpPr>
            <a:spLocks noGrp="1"/>
          </p:cNvSpPr>
          <p:nvPr>
            <p:ph idx="1"/>
          </p:nvPr>
        </p:nvSpPr>
        <p:spPr/>
        <p:txBody>
          <a:bodyPr>
            <a:normAutofit fontScale="85000" lnSpcReduction="10000"/>
          </a:bodyPr>
          <a:lstStyle/>
          <a:p>
            <a:r>
              <a:rPr lang="en-US" i="1">
                <a:solidFill>
                  <a:srgbClr val="FAC090"/>
                </a:solidFill>
              </a:rPr>
              <a:t>Critical Writing </a:t>
            </a:r>
            <a:r>
              <a:rPr lang="en-US" i="1"/>
              <a:t>= Thoughtful analysis and synthesis </a:t>
            </a:r>
            <a:endParaRPr lang="en-US"/>
          </a:p>
          <a:p>
            <a:r>
              <a:rPr lang="en-US"/>
              <a:t>Evaluates validity of evidence/ supports </a:t>
            </a:r>
          </a:p>
          <a:p>
            <a:r>
              <a:rPr lang="en-US"/>
              <a:t>Offers balanced presentation of validity: </a:t>
            </a:r>
          </a:p>
          <a:p>
            <a:pPr lvl="1"/>
            <a:r>
              <a:rPr lang="en-US"/>
              <a:t>Reasons why the evidence can be accepted </a:t>
            </a:r>
          </a:p>
          <a:p>
            <a:pPr lvl="1"/>
            <a:r>
              <a:rPr lang="en-US"/>
              <a:t>Reasons for caution or limitations </a:t>
            </a:r>
          </a:p>
          <a:p>
            <a:r>
              <a:rPr lang="en-US"/>
              <a:t>Offers clear presentation of writer’s analysis and position </a:t>
            </a:r>
          </a:p>
          <a:p>
            <a:r>
              <a:rPr lang="en-US"/>
              <a:t>Does not toss out evidence and assume reader will come to the conclusion the writer expects </a:t>
            </a:r>
          </a:p>
          <a:p>
            <a:r>
              <a:rPr lang="en-US"/>
              <a:t>Writer guides, directs, and persuades reader to reach the desired conclusion, which is clearly stated </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24</a:t>
            </a:fld>
            <a:endParaRPr lang="en-US"/>
          </a:p>
        </p:txBody>
      </p:sp>
    </p:spTree>
    <p:extLst>
      <p:ext uri="{BB962C8B-B14F-4D97-AF65-F5344CB8AC3E}">
        <p14:creationId xmlns:p14="http://schemas.microsoft.com/office/powerpoint/2010/main" val="1077383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 Critically</a:t>
            </a:r>
          </a:p>
        </p:txBody>
      </p:sp>
      <p:sp>
        <p:nvSpPr>
          <p:cNvPr id="3" name="Content Placeholder 2"/>
          <p:cNvSpPr>
            <a:spLocks noGrp="1"/>
          </p:cNvSpPr>
          <p:nvPr>
            <p:ph idx="1"/>
          </p:nvPr>
        </p:nvSpPr>
        <p:spPr/>
        <p:txBody>
          <a:bodyPr>
            <a:normAutofit fontScale="77500" lnSpcReduction="20000"/>
          </a:bodyPr>
          <a:lstStyle/>
          <a:p>
            <a:pPr marL="0" indent="0">
              <a:buNone/>
            </a:pPr>
            <a:r>
              <a:rPr lang="en-US" i="1"/>
              <a:t>How to write critically? </a:t>
            </a:r>
            <a:endParaRPr lang="en-US"/>
          </a:p>
          <a:p>
            <a:r>
              <a:rPr lang="en-US"/>
              <a:t>Evaluate the quality of your sources (i.e., quality of evidence and argument) </a:t>
            </a:r>
          </a:p>
          <a:p>
            <a:r>
              <a:rPr lang="en-US"/>
              <a:t>Identify key positive and negative aspects on which you can comment </a:t>
            </a:r>
          </a:p>
          <a:p>
            <a:r>
              <a:rPr lang="en-US"/>
              <a:t>Assess relevance/usefulness of those points to the argument you are developing in your paper </a:t>
            </a:r>
          </a:p>
          <a:p>
            <a:r>
              <a:rPr lang="en-US"/>
              <a:t>Identify how your comments can best support your argument and lead reader to accept your viewpoint </a:t>
            </a:r>
          </a:p>
          <a:p>
            <a:r>
              <a:rPr lang="en-US"/>
              <a:t>Write in your own voice </a:t>
            </a:r>
          </a:p>
          <a:p>
            <a:r>
              <a:rPr lang="en-US"/>
              <a:t>Remember, the evidence you present is meant to support </a:t>
            </a:r>
            <a:r>
              <a:rPr lang="en-US" b="1"/>
              <a:t>your </a:t>
            </a:r>
            <a:r>
              <a:rPr lang="en-US"/>
              <a:t>position or claim and not the other way around! </a:t>
            </a:r>
          </a:p>
          <a:p>
            <a:pPr marL="0" indent="0">
              <a:buNone/>
            </a:pPr>
            <a:endParaRPr lang="en-US"/>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25</a:t>
            </a:fld>
            <a:endParaRPr lang="en-US"/>
          </a:p>
        </p:txBody>
      </p:sp>
    </p:spTree>
    <p:extLst>
      <p:ext uri="{BB962C8B-B14F-4D97-AF65-F5344CB8AC3E}">
        <p14:creationId xmlns:p14="http://schemas.microsoft.com/office/powerpoint/2010/main" val="1321510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credible source?</a:t>
            </a:r>
          </a:p>
        </p:txBody>
      </p:sp>
      <p:sp>
        <p:nvSpPr>
          <p:cNvPr id="3" name="Content Placeholder 2"/>
          <p:cNvSpPr>
            <a:spLocks noGrp="1"/>
          </p:cNvSpPr>
          <p:nvPr>
            <p:ph idx="1"/>
          </p:nvPr>
        </p:nvSpPr>
        <p:spPr/>
        <p:txBody>
          <a:bodyPr/>
          <a:lstStyle/>
          <a:p>
            <a:r>
              <a:rPr lang="en-US">
                <a:hlinkClick r:id="rId2"/>
              </a:rPr>
              <a:t>https://owl.english.purdue.edu/owl/resource/588/02/</a:t>
            </a:r>
            <a:endParaRPr lang="en-US"/>
          </a:p>
          <a:p>
            <a:r>
              <a:rPr lang="en-US"/>
              <a:t>Peer reviewed articles</a:t>
            </a:r>
          </a:p>
          <a:p>
            <a:r>
              <a:rPr lang="en-US"/>
              <a:t>Professional journals</a:t>
            </a:r>
          </a:p>
          <a:p>
            <a:r>
              <a:rPr lang="en-US"/>
              <a:t>Published books- textbooks, </a:t>
            </a:r>
            <a:r>
              <a:rPr lang="en-US" err="1"/>
              <a:t>etc</a:t>
            </a:r>
            <a:endParaRPr lang="en-US"/>
          </a:p>
          <a:p>
            <a:r>
              <a:rPr lang="en-US"/>
              <a:t>Some websites- NOT </a:t>
            </a:r>
            <a:r>
              <a:rPr lang="en-US" err="1"/>
              <a:t>wikipedia</a:t>
            </a:r>
            <a:endParaRPr lang="en-US"/>
          </a:p>
          <a:p>
            <a:r>
              <a:rPr lang="en-US"/>
              <a:t>Interviews with professionals in the field</a:t>
            </a:r>
          </a:p>
          <a:p>
            <a:pPr marL="0" indent="0">
              <a:buNone/>
            </a:pPr>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26</a:t>
            </a:fld>
            <a:endParaRPr lang="en-US"/>
          </a:p>
        </p:txBody>
      </p:sp>
    </p:spTree>
    <p:extLst>
      <p:ext uri="{BB962C8B-B14F-4D97-AF65-F5344CB8AC3E}">
        <p14:creationId xmlns:p14="http://schemas.microsoft.com/office/powerpoint/2010/main" val="3036900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Reading Skills</a:t>
            </a:r>
          </a:p>
        </p:txBody>
      </p:sp>
      <p:sp>
        <p:nvSpPr>
          <p:cNvPr id="3" name="Content Placeholder 2"/>
          <p:cNvSpPr>
            <a:spLocks noGrp="1"/>
          </p:cNvSpPr>
          <p:nvPr>
            <p:ph idx="1"/>
          </p:nvPr>
        </p:nvSpPr>
        <p:spPr/>
        <p:txBody>
          <a:bodyPr>
            <a:normAutofit lnSpcReduction="10000"/>
          </a:bodyPr>
          <a:lstStyle/>
          <a:p>
            <a:r>
              <a:rPr lang="en-US"/>
              <a:t>Active Reading will help you think and write critically</a:t>
            </a:r>
          </a:p>
          <a:p>
            <a:r>
              <a:rPr lang="en-US"/>
              <a:t>Respond intellectually as you read</a:t>
            </a:r>
          </a:p>
          <a:p>
            <a:pPr lvl="1"/>
            <a:r>
              <a:rPr lang="en-US"/>
              <a:t>Identify</a:t>
            </a:r>
          </a:p>
          <a:p>
            <a:pPr lvl="1"/>
            <a:r>
              <a:rPr lang="en-US"/>
              <a:t>Evaluate</a:t>
            </a:r>
          </a:p>
          <a:p>
            <a:pPr lvl="1"/>
            <a:r>
              <a:rPr lang="en-US"/>
              <a:t>React</a:t>
            </a:r>
          </a:p>
          <a:p>
            <a:pPr lvl="1"/>
            <a:r>
              <a:rPr lang="en-US"/>
              <a:t>Question</a:t>
            </a:r>
          </a:p>
          <a:p>
            <a:pPr lvl="1"/>
            <a:r>
              <a:rPr lang="en-US"/>
              <a:t>Challenge</a:t>
            </a:r>
          </a:p>
          <a:p>
            <a:r>
              <a:rPr lang="en-US"/>
              <a:t>Active reading fully engages the mind</a:t>
            </a:r>
          </a:p>
        </p:txBody>
      </p:sp>
      <p:sp>
        <p:nvSpPr>
          <p:cNvPr id="4" name="Slide Number Placeholder 3"/>
          <p:cNvSpPr>
            <a:spLocks noGrp="1"/>
          </p:cNvSpPr>
          <p:nvPr>
            <p:ph type="sldNum" sz="quarter" idx="12"/>
          </p:nvPr>
        </p:nvSpPr>
        <p:spPr/>
        <p:txBody>
          <a:bodyPr/>
          <a:lstStyle/>
          <a:p>
            <a:fld id="{E92D3817-B05C-324E-B7BD-67CBDE93FAA5}" type="slidenum">
              <a:rPr lang="en-US" smtClean="0"/>
              <a:t>27</a:t>
            </a:fld>
            <a:endParaRPr lang="en-US"/>
          </a:p>
        </p:txBody>
      </p:sp>
    </p:spTree>
    <p:extLst>
      <p:ext uri="{BB962C8B-B14F-4D97-AF65-F5344CB8AC3E}">
        <p14:creationId xmlns:p14="http://schemas.microsoft.com/office/powerpoint/2010/main" val="1511796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Reading Continued</a:t>
            </a:r>
          </a:p>
        </p:txBody>
      </p:sp>
      <p:sp>
        <p:nvSpPr>
          <p:cNvPr id="3" name="Content Placeholder 2"/>
          <p:cNvSpPr>
            <a:spLocks noGrp="1"/>
          </p:cNvSpPr>
          <p:nvPr>
            <p:ph idx="1"/>
          </p:nvPr>
        </p:nvSpPr>
        <p:spPr/>
        <p:txBody>
          <a:bodyPr>
            <a:normAutofit/>
          </a:bodyPr>
          <a:lstStyle/>
          <a:p>
            <a:pPr marL="0" indent="0">
              <a:buNone/>
            </a:pPr>
            <a:r>
              <a:rPr lang="en-US"/>
              <a:t>Hunting for information as you read</a:t>
            </a:r>
          </a:p>
          <a:p>
            <a:r>
              <a:rPr lang="en-US"/>
              <a:t>What was objective of study?</a:t>
            </a:r>
          </a:p>
          <a:p>
            <a:r>
              <a:rPr lang="en-US"/>
              <a:t>What hypothesis was tested?</a:t>
            </a:r>
          </a:p>
          <a:p>
            <a:r>
              <a:rPr lang="en-US"/>
              <a:t>Were there compelling background elements that justified study?</a:t>
            </a:r>
          </a:p>
          <a:p>
            <a:r>
              <a:rPr lang="en-US"/>
              <a:t>What were the most important findings?</a:t>
            </a:r>
          </a:p>
          <a:p>
            <a:r>
              <a:rPr lang="en-US"/>
              <a:t>Why are they important? Consistent? New?</a:t>
            </a:r>
          </a:p>
          <a:p>
            <a:r>
              <a:rPr lang="en-US"/>
              <a:t>How did results and discussion sections differ?</a:t>
            </a:r>
          </a:p>
        </p:txBody>
      </p:sp>
      <p:sp>
        <p:nvSpPr>
          <p:cNvPr id="4" name="Slide Number Placeholder 3"/>
          <p:cNvSpPr>
            <a:spLocks noGrp="1"/>
          </p:cNvSpPr>
          <p:nvPr>
            <p:ph type="sldNum" sz="quarter" idx="12"/>
          </p:nvPr>
        </p:nvSpPr>
        <p:spPr/>
        <p:txBody>
          <a:bodyPr/>
          <a:lstStyle/>
          <a:p>
            <a:fld id="{E92D3817-B05C-324E-B7BD-67CBDE93FAA5}" type="slidenum">
              <a:rPr lang="en-US" smtClean="0"/>
              <a:t>28</a:t>
            </a:fld>
            <a:endParaRPr lang="en-US"/>
          </a:p>
        </p:txBody>
      </p:sp>
    </p:spTree>
    <p:extLst>
      <p:ext uri="{BB962C8B-B14F-4D97-AF65-F5344CB8AC3E}">
        <p14:creationId xmlns:p14="http://schemas.microsoft.com/office/powerpoint/2010/main" val="1135746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reading continued</a:t>
            </a:r>
          </a:p>
        </p:txBody>
      </p:sp>
      <p:sp>
        <p:nvSpPr>
          <p:cNvPr id="3" name="Content Placeholder 2"/>
          <p:cNvSpPr>
            <a:spLocks noGrp="1"/>
          </p:cNvSpPr>
          <p:nvPr>
            <p:ph idx="1"/>
          </p:nvPr>
        </p:nvSpPr>
        <p:spPr/>
        <p:txBody>
          <a:bodyPr/>
          <a:lstStyle/>
          <a:p>
            <a:r>
              <a:rPr lang="en-US"/>
              <a:t>Were the conclusions consistent with results/findings?</a:t>
            </a:r>
          </a:p>
          <a:p>
            <a:r>
              <a:rPr lang="en-US"/>
              <a:t>Any new sources brought to discussion?</a:t>
            </a:r>
          </a:p>
          <a:p>
            <a:r>
              <a:rPr lang="en-US"/>
              <a:t>What questions emerge from study?</a:t>
            </a:r>
          </a:p>
          <a:p>
            <a:r>
              <a:rPr lang="en-US"/>
              <a:t>What implications arise from study?</a:t>
            </a:r>
          </a:p>
          <a:p>
            <a:r>
              <a:rPr lang="en-US"/>
              <a:t>Consistent with others in the field?</a:t>
            </a:r>
          </a:p>
        </p:txBody>
      </p:sp>
      <p:sp>
        <p:nvSpPr>
          <p:cNvPr id="4" name="Slide Number Placeholder 3"/>
          <p:cNvSpPr>
            <a:spLocks noGrp="1"/>
          </p:cNvSpPr>
          <p:nvPr>
            <p:ph type="sldNum" sz="quarter" idx="12"/>
          </p:nvPr>
        </p:nvSpPr>
        <p:spPr/>
        <p:txBody>
          <a:bodyPr/>
          <a:lstStyle/>
          <a:p>
            <a:fld id="{E92D3817-B05C-324E-B7BD-67CBDE93FAA5}" type="slidenum">
              <a:rPr lang="en-US" smtClean="0"/>
              <a:t>29</a:t>
            </a:fld>
            <a:endParaRPr lang="en-US"/>
          </a:p>
        </p:txBody>
      </p:sp>
    </p:spTree>
    <p:extLst>
      <p:ext uri="{BB962C8B-B14F-4D97-AF65-F5344CB8AC3E}">
        <p14:creationId xmlns:p14="http://schemas.microsoft.com/office/powerpoint/2010/main" val="5614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Talk about Writing!</a:t>
            </a:r>
          </a:p>
        </p:txBody>
      </p:sp>
      <p:sp>
        <p:nvSpPr>
          <p:cNvPr id="3" name="Content Placeholder 2"/>
          <p:cNvSpPr>
            <a:spLocks noGrp="1"/>
          </p:cNvSpPr>
          <p:nvPr>
            <p:ph idx="1"/>
          </p:nvPr>
        </p:nvSpPr>
        <p:spPr/>
        <p:txBody>
          <a:bodyPr>
            <a:normAutofit fontScale="92500"/>
          </a:bodyPr>
          <a:lstStyle/>
          <a:p>
            <a:r>
              <a:rPr lang="en-US" dirty="0"/>
              <a:t>How do you think writing in graduate school will be different from writing when you were an undergraduate?</a:t>
            </a:r>
          </a:p>
          <a:p>
            <a:endParaRPr lang="en-US" dirty="0"/>
          </a:p>
          <a:p>
            <a:r>
              <a:rPr lang="en-US" dirty="0"/>
              <a:t>What are you most worried about as far as writing in graduate school? What do you want to know?</a:t>
            </a:r>
          </a:p>
          <a:p>
            <a:endParaRPr lang="en-US" dirty="0"/>
          </a:p>
          <a:p>
            <a:r>
              <a:rPr lang="en-US" dirty="0"/>
              <a:t>What are your writing strengths? Do you like writing? Why or why not?</a:t>
            </a:r>
          </a:p>
        </p:txBody>
      </p:sp>
      <p:sp>
        <p:nvSpPr>
          <p:cNvPr id="4" name="Slide Number Placeholder 3"/>
          <p:cNvSpPr>
            <a:spLocks noGrp="1"/>
          </p:cNvSpPr>
          <p:nvPr>
            <p:ph type="sldNum" sz="quarter" idx="12"/>
          </p:nvPr>
        </p:nvSpPr>
        <p:spPr/>
        <p:txBody>
          <a:bodyPr/>
          <a:lstStyle/>
          <a:p>
            <a:fld id="{E92D3817-B05C-324E-B7BD-67CBDE93FAA5}" type="slidenum">
              <a:rPr lang="en-US" smtClean="0"/>
              <a:t>3</a:t>
            </a:fld>
            <a:endParaRPr lang="en-US" dirty="0"/>
          </a:p>
        </p:txBody>
      </p:sp>
    </p:spTree>
    <p:extLst>
      <p:ext uri="{BB962C8B-B14F-4D97-AF65-F5344CB8AC3E}">
        <p14:creationId xmlns:p14="http://schemas.microsoft.com/office/powerpoint/2010/main" val="1707835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Reading and Writing As you read</a:t>
            </a:r>
          </a:p>
        </p:txBody>
      </p:sp>
      <p:sp>
        <p:nvSpPr>
          <p:cNvPr id="3" name="Content Placeholder 2"/>
          <p:cNvSpPr>
            <a:spLocks noGrp="1"/>
          </p:cNvSpPr>
          <p:nvPr>
            <p:ph idx="1"/>
          </p:nvPr>
        </p:nvSpPr>
        <p:spPr/>
        <p:txBody>
          <a:bodyPr>
            <a:normAutofit fontScale="92500" lnSpcReduction="10000"/>
          </a:bodyPr>
          <a:lstStyle/>
          <a:p>
            <a:r>
              <a:rPr lang="en-US"/>
              <a:t>Take advantage of “ah‐ha” moments</a:t>
            </a:r>
          </a:p>
          <a:p>
            <a:r>
              <a:rPr lang="en-US"/>
              <a:t>If a comparison becomes apparent, pause reading and write those sentences</a:t>
            </a:r>
          </a:p>
          <a:p>
            <a:r>
              <a:rPr lang="en-US"/>
              <a:t>Reporting answers: Who, What, When, Where, Why, How</a:t>
            </a:r>
          </a:p>
          <a:p>
            <a:r>
              <a:rPr lang="en-US"/>
              <a:t>Go beyond reporting in your notes by</a:t>
            </a:r>
          </a:p>
          <a:p>
            <a:pPr lvl="1"/>
            <a:r>
              <a:rPr lang="en-US"/>
              <a:t>Noting gaps in the argument</a:t>
            </a:r>
          </a:p>
          <a:p>
            <a:pPr lvl="1"/>
            <a:r>
              <a:rPr lang="en-US"/>
              <a:t> Evaluate argument’s validity</a:t>
            </a:r>
          </a:p>
          <a:p>
            <a:pPr lvl="1"/>
            <a:r>
              <a:rPr lang="en-US"/>
              <a:t>Consider the limitations?</a:t>
            </a:r>
          </a:p>
          <a:p>
            <a:r>
              <a:rPr lang="en-US"/>
              <a:t>What things did author fail to consider?</a:t>
            </a:r>
          </a:p>
        </p:txBody>
      </p:sp>
      <p:sp>
        <p:nvSpPr>
          <p:cNvPr id="4" name="Slide Number Placeholder 3"/>
          <p:cNvSpPr>
            <a:spLocks noGrp="1"/>
          </p:cNvSpPr>
          <p:nvPr>
            <p:ph type="sldNum" sz="quarter" idx="12"/>
          </p:nvPr>
        </p:nvSpPr>
        <p:spPr/>
        <p:txBody>
          <a:bodyPr/>
          <a:lstStyle/>
          <a:p>
            <a:fld id="{E92D3817-B05C-324E-B7BD-67CBDE93FAA5}" type="slidenum">
              <a:rPr lang="en-US" smtClean="0"/>
              <a:t>30</a:t>
            </a:fld>
            <a:endParaRPr lang="en-US"/>
          </a:p>
        </p:txBody>
      </p:sp>
    </p:spTree>
    <p:extLst>
      <p:ext uri="{BB962C8B-B14F-4D97-AF65-F5344CB8AC3E}">
        <p14:creationId xmlns:p14="http://schemas.microsoft.com/office/powerpoint/2010/main" val="677226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APA Style Citation</a:t>
            </a:r>
          </a:p>
        </p:txBody>
      </p:sp>
      <p:sp>
        <p:nvSpPr>
          <p:cNvPr id="3" name="Content Placeholder 2"/>
          <p:cNvSpPr>
            <a:spLocks noGrp="1"/>
          </p:cNvSpPr>
          <p:nvPr>
            <p:ph idx="1"/>
          </p:nvPr>
        </p:nvSpPr>
        <p:spPr/>
        <p:txBody>
          <a:bodyPr>
            <a:normAutofit/>
          </a:bodyPr>
          <a:lstStyle/>
          <a:p>
            <a:r>
              <a:rPr lang="en-US" dirty="0"/>
              <a:t>The JMSW Program uses the APA (American Psychological Association) style of citation. </a:t>
            </a:r>
          </a:p>
          <a:p>
            <a:r>
              <a:rPr lang="en-US" dirty="0"/>
              <a:t>Get familiar with citation before you have to start using it!</a:t>
            </a:r>
          </a:p>
          <a:p>
            <a:r>
              <a:rPr lang="en-US" dirty="0"/>
              <a:t>Resources: </a:t>
            </a:r>
          </a:p>
          <a:p>
            <a:r>
              <a:rPr lang="en-US" dirty="0">
                <a:hlinkClick r:id="rId2"/>
              </a:rPr>
              <a:t>https://owl.english.purdue.edu/owl/resource/560/01/</a:t>
            </a:r>
            <a:endParaRPr lang="en-US" dirty="0"/>
          </a:p>
          <a:p>
            <a:r>
              <a:rPr lang="en-US" dirty="0">
                <a:hlinkClick r:id="rId3"/>
              </a:rPr>
              <a:t>http://uncg.libguides.com/citation</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31</a:t>
            </a:fld>
            <a:endParaRPr lang="en-US"/>
          </a:p>
        </p:txBody>
      </p:sp>
    </p:spTree>
    <p:extLst>
      <p:ext uri="{BB962C8B-B14F-4D97-AF65-F5344CB8AC3E}">
        <p14:creationId xmlns:p14="http://schemas.microsoft.com/office/powerpoint/2010/main" val="3903286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APA Style Citation</a:t>
            </a:r>
          </a:p>
        </p:txBody>
      </p:sp>
      <p:sp>
        <p:nvSpPr>
          <p:cNvPr id="3" name="Content Placeholder 2"/>
          <p:cNvSpPr>
            <a:spLocks noGrp="1"/>
          </p:cNvSpPr>
          <p:nvPr>
            <p:ph idx="1"/>
          </p:nvPr>
        </p:nvSpPr>
        <p:spPr/>
        <p:txBody>
          <a:bodyPr>
            <a:normAutofit/>
          </a:bodyPr>
          <a:lstStyle/>
          <a:p>
            <a:r>
              <a:rPr lang="en-US"/>
              <a:t>There are engines that will create citations for you, but always double check them! </a:t>
            </a:r>
          </a:p>
          <a:p>
            <a:r>
              <a:rPr lang="en-US"/>
              <a:t>Some programs include</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32</a:t>
            </a:fld>
            <a:endParaRPr lang="en-US"/>
          </a:p>
        </p:txBody>
      </p:sp>
      <p:pic>
        <p:nvPicPr>
          <p:cNvPr id="5" name="Picture 4"/>
          <p:cNvPicPr>
            <a:picLocks noChangeAspect="1"/>
          </p:cNvPicPr>
          <p:nvPr/>
        </p:nvPicPr>
        <p:blipFill>
          <a:blip r:embed="rId2"/>
          <a:stretch>
            <a:fillRect/>
          </a:stretch>
        </p:blipFill>
        <p:spPr>
          <a:xfrm>
            <a:off x="57874" y="3267724"/>
            <a:ext cx="2705100" cy="812800"/>
          </a:xfrm>
          <a:prstGeom prst="rect">
            <a:avLst/>
          </a:prstGeom>
        </p:spPr>
      </p:pic>
      <p:pic>
        <p:nvPicPr>
          <p:cNvPr id="6" name="Picture 5"/>
          <p:cNvPicPr>
            <a:picLocks noChangeAspect="1"/>
          </p:cNvPicPr>
          <p:nvPr/>
        </p:nvPicPr>
        <p:blipFill>
          <a:blip r:embed="rId3"/>
          <a:stretch>
            <a:fillRect/>
          </a:stretch>
        </p:blipFill>
        <p:spPr>
          <a:xfrm>
            <a:off x="2762974" y="3022600"/>
            <a:ext cx="6127025" cy="3441946"/>
          </a:xfrm>
          <a:prstGeom prst="rect">
            <a:avLst/>
          </a:prstGeom>
        </p:spPr>
      </p:pic>
      <p:sp>
        <p:nvSpPr>
          <p:cNvPr id="7" name="Rectangle 6"/>
          <p:cNvSpPr/>
          <p:nvPr/>
        </p:nvSpPr>
        <p:spPr>
          <a:xfrm>
            <a:off x="457200" y="4157991"/>
            <a:ext cx="1531188" cy="369332"/>
          </a:xfrm>
          <a:prstGeom prst="rect">
            <a:avLst/>
          </a:prstGeom>
        </p:spPr>
        <p:txBody>
          <a:bodyPr wrap="none">
            <a:spAutoFit/>
          </a:bodyPr>
          <a:lstStyle/>
          <a:p>
            <a:r>
              <a:rPr lang="en-US" err="1">
                <a:hlinkClick r:id="rId4" action="ppaction://hlinkfile"/>
              </a:rPr>
              <a:t>endnote.com</a:t>
            </a:r>
            <a:r>
              <a:rPr lang="en-US">
                <a:hlinkClick r:id="rId4" action="ppaction://hlinkfile"/>
              </a:rPr>
              <a:t>/</a:t>
            </a:r>
            <a:endParaRPr lang="en-US"/>
          </a:p>
        </p:txBody>
      </p:sp>
    </p:spTree>
    <p:extLst>
      <p:ext uri="{BB962C8B-B14F-4D97-AF65-F5344CB8AC3E}">
        <p14:creationId xmlns:p14="http://schemas.microsoft.com/office/powerpoint/2010/main" val="3969602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APA Style Citation</a:t>
            </a:r>
          </a:p>
        </p:txBody>
      </p:sp>
      <p:sp>
        <p:nvSpPr>
          <p:cNvPr id="3" name="Content Placeholder 2"/>
          <p:cNvSpPr>
            <a:spLocks noGrp="1"/>
          </p:cNvSpPr>
          <p:nvPr>
            <p:ph idx="1"/>
          </p:nvPr>
        </p:nvSpPr>
        <p:spPr/>
        <p:txBody>
          <a:bodyPr>
            <a:normAutofit/>
          </a:bodyPr>
          <a:lstStyle/>
          <a:p>
            <a:r>
              <a:rPr lang="en-US"/>
              <a:t>There are engines that will create citations for you, but always double check them! </a:t>
            </a:r>
          </a:p>
          <a:p>
            <a:r>
              <a:rPr lang="en-US"/>
              <a:t>Some programs include</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33</a:t>
            </a:fld>
            <a:endParaRPr lang="en-US"/>
          </a:p>
        </p:txBody>
      </p:sp>
      <p:pic>
        <p:nvPicPr>
          <p:cNvPr id="7" name="Picture 6"/>
          <p:cNvPicPr>
            <a:picLocks noChangeAspect="1"/>
          </p:cNvPicPr>
          <p:nvPr/>
        </p:nvPicPr>
        <p:blipFill>
          <a:blip r:embed="rId2"/>
          <a:stretch>
            <a:fillRect/>
          </a:stretch>
        </p:blipFill>
        <p:spPr>
          <a:xfrm>
            <a:off x="0" y="3498639"/>
            <a:ext cx="3124495" cy="1023272"/>
          </a:xfrm>
          <a:prstGeom prst="rect">
            <a:avLst/>
          </a:prstGeom>
        </p:spPr>
      </p:pic>
      <p:pic>
        <p:nvPicPr>
          <p:cNvPr id="9" name="Picture 8"/>
          <p:cNvPicPr>
            <a:picLocks noChangeAspect="1"/>
          </p:cNvPicPr>
          <p:nvPr/>
        </p:nvPicPr>
        <p:blipFill>
          <a:blip r:embed="rId3"/>
          <a:stretch>
            <a:fillRect/>
          </a:stretch>
        </p:blipFill>
        <p:spPr>
          <a:xfrm>
            <a:off x="3743385" y="3128592"/>
            <a:ext cx="4459911" cy="3729408"/>
          </a:xfrm>
          <a:prstGeom prst="rect">
            <a:avLst/>
          </a:prstGeom>
        </p:spPr>
      </p:pic>
      <p:sp>
        <p:nvSpPr>
          <p:cNvPr id="10" name="Rectangle 9"/>
          <p:cNvSpPr/>
          <p:nvPr/>
        </p:nvSpPr>
        <p:spPr>
          <a:xfrm>
            <a:off x="681631" y="4759668"/>
            <a:ext cx="2121093" cy="369332"/>
          </a:xfrm>
          <a:prstGeom prst="rect">
            <a:avLst/>
          </a:prstGeom>
        </p:spPr>
        <p:txBody>
          <a:bodyPr wrap="none">
            <a:spAutoFit/>
          </a:bodyPr>
          <a:lstStyle/>
          <a:p>
            <a:r>
              <a:rPr lang="en-US" err="1">
                <a:hlinkClick r:id="rId4"/>
              </a:rPr>
              <a:t>www.refworks.com</a:t>
            </a:r>
            <a:r>
              <a:rPr lang="en-US">
                <a:hlinkClick r:id="rId4"/>
              </a:rPr>
              <a:t>/</a:t>
            </a:r>
            <a:endParaRPr lang="en-US"/>
          </a:p>
        </p:txBody>
      </p:sp>
    </p:spTree>
    <p:extLst>
      <p:ext uri="{BB962C8B-B14F-4D97-AF65-F5344CB8AC3E}">
        <p14:creationId xmlns:p14="http://schemas.microsoft.com/office/powerpoint/2010/main" val="410707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APA Style Citation</a:t>
            </a:r>
          </a:p>
        </p:txBody>
      </p:sp>
      <p:sp>
        <p:nvSpPr>
          <p:cNvPr id="3" name="Content Placeholder 2"/>
          <p:cNvSpPr>
            <a:spLocks noGrp="1"/>
          </p:cNvSpPr>
          <p:nvPr>
            <p:ph idx="1"/>
          </p:nvPr>
        </p:nvSpPr>
        <p:spPr/>
        <p:txBody>
          <a:bodyPr>
            <a:normAutofit/>
          </a:bodyPr>
          <a:lstStyle/>
          <a:p>
            <a:r>
              <a:rPr lang="en-US"/>
              <a:t>There are engines that will create citations for you, but always double check them! </a:t>
            </a:r>
          </a:p>
          <a:p>
            <a:r>
              <a:rPr lang="en-US"/>
              <a:t>Some programs include</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34</a:t>
            </a:fld>
            <a:endParaRPr lang="en-US"/>
          </a:p>
        </p:txBody>
      </p:sp>
      <p:sp>
        <p:nvSpPr>
          <p:cNvPr id="10" name="Rectangle 9"/>
          <p:cNvSpPr/>
          <p:nvPr/>
        </p:nvSpPr>
        <p:spPr>
          <a:xfrm>
            <a:off x="681631" y="4759668"/>
            <a:ext cx="2522859" cy="369332"/>
          </a:xfrm>
          <a:prstGeom prst="rect">
            <a:avLst/>
          </a:prstGeom>
        </p:spPr>
        <p:txBody>
          <a:bodyPr wrap="none">
            <a:spAutoFit/>
          </a:bodyPr>
          <a:lstStyle/>
          <a:p>
            <a:r>
              <a:rPr lang="en-US">
                <a:hlinkClick r:id="rId2"/>
              </a:rPr>
              <a:t>https://</a:t>
            </a:r>
            <a:r>
              <a:rPr lang="en-US" err="1">
                <a:hlinkClick r:id="rId2"/>
              </a:rPr>
              <a:t>www.zotero.org</a:t>
            </a:r>
            <a:r>
              <a:rPr lang="en-US">
                <a:hlinkClick r:id="rId2"/>
              </a:rPr>
              <a:t>/</a:t>
            </a:r>
            <a:endParaRPr lang="en-US"/>
          </a:p>
        </p:txBody>
      </p:sp>
      <p:pic>
        <p:nvPicPr>
          <p:cNvPr id="6" name="Picture 5"/>
          <p:cNvPicPr>
            <a:picLocks noChangeAspect="1"/>
          </p:cNvPicPr>
          <p:nvPr/>
        </p:nvPicPr>
        <p:blipFill>
          <a:blip r:embed="rId3"/>
          <a:stretch>
            <a:fillRect/>
          </a:stretch>
        </p:blipFill>
        <p:spPr>
          <a:xfrm>
            <a:off x="142736" y="3317110"/>
            <a:ext cx="3061754" cy="1442557"/>
          </a:xfrm>
          <a:prstGeom prst="rect">
            <a:avLst/>
          </a:prstGeom>
        </p:spPr>
      </p:pic>
      <p:pic>
        <p:nvPicPr>
          <p:cNvPr id="8" name="Picture 7"/>
          <p:cNvPicPr>
            <a:picLocks noChangeAspect="1"/>
          </p:cNvPicPr>
          <p:nvPr/>
        </p:nvPicPr>
        <p:blipFill>
          <a:blip r:embed="rId4"/>
          <a:stretch>
            <a:fillRect/>
          </a:stretch>
        </p:blipFill>
        <p:spPr>
          <a:xfrm>
            <a:off x="3399864" y="3242800"/>
            <a:ext cx="5565880" cy="3478675"/>
          </a:xfrm>
          <a:prstGeom prst="rect">
            <a:avLst/>
          </a:prstGeom>
        </p:spPr>
      </p:pic>
    </p:spTree>
    <p:extLst>
      <p:ext uri="{BB962C8B-B14F-4D97-AF65-F5344CB8AC3E}">
        <p14:creationId xmlns:p14="http://schemas.microsoft.com/office/powerpoint/2010/main" val="4015098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APA Style Citation</a:t>
            </a:r>
          </a:p>
        </p:txBody>
      </p:sp>
      <p:sp>
        <p:nvSpPr>
          <p:cNvPr id="3" name="Content Placeholder 2"/>
          <p:cNvSpPr>
            <a:spLocks noGrp="1"/>
          </p:cNvSpPr>
          <p:nvPr>
            <p:ph idx="1"/>
          </p:nvPr>
        </p:nvSpPr>
        <p:spPr/>
        <p:txBody>
          <a:bodyPr>
            <a:normAutofit/>
          </a:bodyPr>
          <a:lstStyle/>
          <a:p>
            <a:r>
              <a:rPr lang="en-US"/>
              <a:t>There are engines that will create citations for you, but always double check them! </a:t>
            </a:r>
          </a:p>
          <a:p>
            <a:r>
              <a:rPr lang="en-US"/>
              <a:t>Some programs include</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35</a:t>
            </a:fld>
            <a:endParaRPr lang="en-US"/>
          </a:p>
        </p:txBody>
      </p:sp>
      <p:pic>
        <p:nvPicPr>
          <p:cNvPr id="5" name="Picture 4"/>
          <p:cNvPicPr>
            <a:picLocks noChangeAspect="1"/>
          </p:cNvPicPr>
          <p:nvPr/>
        </p:nvPicPr>
        <p:blipFill>
          <a:blip r:embed="rId2"/>
          <a:stretch>
            <a:fillRect/>
          </a:stretch>
        </p:blipFill>
        <p:spPr>
          <a:xfrm>
            <a:off x="0" y="3572468"/>
            <a:ext cx="3743385" cy="878882"/>
          </a:xfrm>
          <a:prstGeom prst="rect">
            <a:avLst/>
          </a:prstGeom>
        </p:spPr>
      </p:pic>
      <p:pic>
        <p:nvPicPr>
          <p:cNvPr id="6" name="Picture 5"/>
          <p:cNvPicPr>
            <a:picLocks noChangeAspect="1"/>
          </p:cNvPicPr>
          <p:nvPr/>
        </p:nvPicPr>
        <p:blipFill>
          <a:blip r:embed="rId3"/>
          <a:stretch>
            <a:fillRect/>
          </a:stretch>
        </p:blipFill>
        <p:spPr>
          <a:xfrm>
            <a:off x="4033052" y="3041074"/>
            <a:ext cx="5110947" cy="3660716"/>
          </a:xfrm>
          <a:prstGeom prst="rect">
            <a:avLst/>
          </a:prstGeom>
        </p:spPr>
      </p:pic>
      <p:sp>
        <p:nvSpPr>
          <p:cNvPr id="8" name="Rectangle 7"/>
          <p:cNvSpPr/>
          <p:nvPr/>
        </p:nvSpPr>
        <p:spPr>
          <a:xfrm>
            <a:off x="457199" y="4451350"/>
            <a:ext cx="2941831" cy="369332"/>
          </a:xfrm>
          <a:prstGeom prst="rect">
            <a:avLst/>
          </a:prstGeom>
        </p:spPr>
        <p:txBody>
          <a:bodyPr wrap="none">
            <a:spAutoFit/>
          </a:bodyPr>
          <a:lstStyle/>
          <a:p>
            <a:r>
              <a:rPr lang="en-US">
                <a:hlinkClick r:id="rId4"/>
              </a:rPr>
              <a:t>https://</a:t>
            </a:r>
            <a:r>
              <a:rPr lang="en-US" err="1">
                <a:hlinkClick r:id="rId4"/>
              </a:rPr>
              <a:t>www.mendeley.com</a:t>
            </a:r>
            <a:r>
              <a:rPr lang="en-US">
                <a:hlinkClick r:id="rId4"/>
              </a:rPr>
              <a:t>/</a:t>
            </a:r>
            <a:endParaRPr lang="en-US"/>
          </a:p>
        </p:txBody>
      </p:sp>
    </p:spTree>
    <p:extLst>
      <p:ext uri="{BB962C8B-B14F-4D97-AF65-F5344CB8AC3E}">
        <p14:creationId xmlns:p14="http://schemas.microsoft.com/office/powerpoint/2010/main" val="4188234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Scholar</a:t>
            </a:r>
          </a:p>
        </p:txBody>
      </p:sp>
      <p:sp>
        <p:nvSpPr>
          <p:cNvPr id="3" name="Content Placeholder 2"/>
          <p:cNvSpPr>
            <a:spLocks noGrp="1"/>
          </p:cNvSpPr>
          <p:nvPr>
            <p:ph idx="1"/>
          </p:nvPr>
        </p:nvSpPr>
        <p:spPr>
          <a:xfrm>
            <a:off x="457200" y="1003300"/>
            <a:ext cx="8229600" cy="5122863"/>
          </a:xfrm>
        </p:spPr>
        <p:txBody>
          <a:bodyPr/>
          <a:lstStyle/>
          <a:p>
            <a:r>
              <a:rPr lang="en-US" sz="2800"/>
              <a:t>Enables you to download a reference in any style (including APA) </a:t>
            </a:r>
          </a:p>
          <a:p>
            <a:r>
              <a:rPr lang="en-US" sz="2800"/>
              <a:t>Will also download into other programs mentioned before </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36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2891631"/>
            <a:ext cx="6718300" cy="1346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300" y="4529069"/>
            <a:ext cx="7264400" cy="2009843"/>
          </a:xfrm>
          <a:prstGeom prst="rect">
            <a:avLst/>
          </a:prstGeom>
        </p:spPr>
      </p:pic>
    </p:spTree>
    <p:extLst>
      <p:ext uri="{BB962C8B-B14F-4D97-AF65-F5344CB8AC3E}">
        <p14:creationId xmlns:p14="http://schemas.microsoft.com/office/powerpoint/2010/main" val="447541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Scholar</a:t>
            </a:r>
          </a:p>
        </p:txBody>
      </p:sp>
      <p:sp>
        <p:nvSpPr>
          <p:cNvPr id="3" name="Content Placeholder 2"/>
          <p:cNvSpPr>
            <a:spLocks noGrp="1"/>
          </p:cNvSpPr>
          <p:nvPr>
            <p:ph idx="1"/>
          </p:nvPr>
        </p:nvSpPr>
        <p:spPr/>
        <p:txBody>
          <a:bodyPr>
            <a:normAutofit/>
          </a:bodyPr>
          <a:lstStyle/>
          <a:p>
            <a:r>
              <a:rPr lang="en-US" dirty="0"/>
              <a:t>How to link Google Scholar to UNCG and NCA&amp;T’s library:</a:t>
            </a:r>
          </a:p>
          <a:p>
            <a:r>
              <a:rPr lang="en-US" dirty="0">
                <a:hlinkClick r:id="rId2"/>
              </a:rPr>
              <a:t>https://www.youtube.com/watch?v=5w3KkFRNP1o</a:t>
            </a:r>
            <a:endParaRPr lang="en-US" dirty="0"/>
          </a:p>
          <a:p>
            <a:r>
              <a:rPr lang="en-US" dirty="0"/>
              <a:t>How to customize Google Scholar:</a:t>
            </a:r>
          </a:p>
          <a:p>
            <a:r>
              <a:rPr lang="en-US" dirty="0">
                <a:hlinkClick r:id="rId3" invalidUrl="http://library.uncg.edu/research/tutorials/video.aspx?f=google1&amp;t=Getting Started With Google Scholar: Customizing"/>
              </a:rPr>
              <a:t>http://library.uncg.edu/research/tutorials/video.aspx?f=google1&amp;t=Getting%20Started%20With%20Google%20Scholar:%20Customizing</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37</a:t>
            </a:fld>
            <a:endParaRPr lang="en-US"/>
          </a:p>
        </p:txBody>
      </p:sp>
    </p:spTree>
    <p:extLst>
      <p:ext uri="{BB962C8B-B14F-4D97-AF65-F5344CB8AC3E}">
        <p14:creationId xmlns:p14="http://schemas.microsoft.com/office/powerpoint/2010/main" val="498809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Don’t </a:t>
            </a:r>
            <a:r>
              <a:rPr lang="en-US" err="1"/>
              <a:t>Plagarize</a:t>
            </a:r>
            <a:r>
              <a:rPr lang="en-US"/>
              <a:t>!</a:t>
            </a:r>
          </a:p>
        </p:txBody>
      </p:sp>
      <p:sp>
        <p:nvSpPr>
          <p:cNvPr id="3" name="Content Placeholder 2"/>
          <p:cNvSpPr>
            <a:spLocks noGrp="1"/>
          </p:cNvSpPr>
          <p:nvPr>
            <p:ph idx="1"/>
          </p:nvPr>
        </p:nvSpPr>
        <p:spPr/>
        <p:txBody>
          <a:bodyPr/>
          <a:lstStyle/>
          <a:p>
            <a:r>
              <a:rPr lang="en-US" dirty="0"/>
              <a:t>It’s not worth it!</a:t>
            </a:r>
          </a:p>
          <a:p>
            <a:r>
              <a:rPr lang="en-US" dirty="0"/>
              <a:t>You are smart and have great ideas and contributions- use them!</a:t>
            </a:r>
          </a:p>
          <a:p>
            <a:r>
              <a:rPr lang="en-US" dirty="0"/>
              <a:t>If you aren’t sure if what you are doing is plagiarism, ask! </a:t>
            </a:r>
          </a:p>
          <a:p>
            <a:r>
              <a:rPr lang="en-US" dirty="0"/>
              <a:t>There are serious consequences for plagiarism</a:t>
            </a:r>
          </a:p>
        </p:txBody>
      </p:sp>
      <p:sp>
        <p:nvSpPr>
          <p:cNvPr id="4" name="Slide Number Placeholder 3"/>
          <p:cNvSpPr>
            <a:spLocks noGrp="1"/>
          </p:cNvSpPr>
          <p:nvPr>
            <p:ph type="sldNum" sz="quarter" idx="12"/>
          </p:nvPr>
        </p:nvSpPr>
        <p:spPr/>
        <p:txBody>
          <a:bodyPr/>
          <a:lstStyle/>
          <a:p>
            <a:fld id="{E92D3817-B05C-324E-B7BD-67CBDE93FAA5}" type="slidenum">
              <a:rPr lang="en-US" smtClean="0"/>
              <a:t>38</a:t>
            </a:fld>
            <a:endParaRPr lang="en-US"/>
          </a:p>
        </p:txBody>
      </p:sp>
    </p:spTree>
    <p:extLst>
      <p:ext uri="{BB962C8B-B14F-4D97-AF65-F5344CB8AC3E}">
        <p14:creationId xmlns:p14="http://schemas.microsoft.com/office/powerpoint/2010/main" val="3074152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Reflective Writing</a:t>
            </a:r>
          </a:p>
        </p:txBody>
      </p:sp>
      <p:sp>
        <p:nvSpPr>
          <p:cNvPr id="3" name="Content Placeholder 2"/>
          <p:cNvSpPr>
            <a:spLocks noGrp="1"/>
          </p:cNvSpPr>
          <p:nvPr>
            <p:ph idx="1"/>
          </p:nvPr>
        </p:nvSpPr>
        <p:spPr/>
        <p:txBody>
          <a:bodyPr/>
          <a:lstStyle/>
          <a:p>
            <a:r>
              <a:rPr lang="en-US"/>
              <a:t>Reflective thinking and writing</a:t>
            </a:r>
          </a:p>
          <a:p>
            <a:r>
              <a:rPr lang="en-US"/>
              <a:t>a form of personal response to experiences, situations, events or new information.</a:t>
            </a:r>
          </a:p>
          <a:p>
            <a:r>
              <a:rPr lang="en-US"/>
              <a:t>a 'processing' phase where thinking and learning take place.</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39</a:t>
            </a:fld>
            <a:endParaRPr lang="en-US"/>
          </a:p>
        </p:txBody>
      </p:sp>
    </p:spTree>
    <p:extLst>
      <p:ext uri="{BB962C8B-B14F-4D97-AF65-F5344CB8AC3E}">
        <p14:creationId xmlns:p14="http://schemas.microsoft.com/office/powerpoint/2010/main" val="354323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Writing Process</a:t>
            </a:r>
          </a:p>
        </p:txBody>
      </p:sp>
      <p:sp>
        <p:nvSpPr>
          <p:cNvPr id="3" name="Content Placeholder 2"/>
          <p:cNvSpPr>
            <a:spLocks noGrp="1"/>
          </p:cNvSpPr>
          <p:nvPr>
            <p:ph idx="1"/>
          </p:nvPr>
        </p:nvSpPr>
        <p:spPr/>
        <p:txBody>
          <a:bodyPr/>
          <a:lstStyle/>
          <a:p>
            <a:r>
              <a:rPr lang="en-US" dirty="0"/>
              <a:t>What does your writing process look like?</a:t>
            </a:r>
          </a:p>
          <a:p>
            <a:r>
              <a:rPr lang="en-US" dirty="0"/>
              <a:t>Use what works for you!</a:t>
            </a:r>
          </a:p>
          <a:p>
            <a:r>
              <a:rPr lang="en-US" dirty="0"/>
              <a:t>Give yourself plenty of time. You want to make sure you have time for editing and revisions</a:t>
            </a:r>
          </a:p>
          <a:p>
            <a:r>
              <a:rPr lang="en-US" dirty="0"/>
              <a:t>How to get started- understanding the assignment, planning to write</a:t>
            </a:r>
          </a:p>
          <a:p>
            <a:r>
              <a:rPr lang="en-US" dirty="0"/>
              <a:t>Break things into small pieces</a:t>
            </a:r>
          </a:p>
          <a:p>
            <a:pPr marL="0" indent="0">
              <a:buNone/>
            </a:pPr>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4</a:t>
            </a:fld>
            <a:endParaRPr lang="en-US" dirty="0"/>
          </a:p>
        </p:txBody>
      </p:sp>
    </p:spTree>
    <p:extLst>
      <p:ext uri="{BB962C8B-B14F-4D97-AF65-F5344CB8AC3E}">
        <p14:creationId xmlns:p14="http://schemas.microsoft.com/office/powerpoint/2010/main" val="1259507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Reflective Writing</a:t>
            </a:r>
          </a:p>
        </p:txBody>
      </p:sp>
      <p:sp>
        <p:nvSpPr>
          <p:cNvPr id="3" name="Content Placeholder 2"/>
          <p:cNvSpPr>
            <a:spLocks noGrp="1"/>
          </p:cNvSpPr>
          <p:nvPr>
            <p:ph idx="1"/>
          </p:nvPr>
        </p:nvSpPr>
        <p:spPr/>
        <p:txBody>
          <a:bodyPr>
            <a:normAutofit fontScale="85000" lnSpcReduction="20000"/>
          </a:bodyPr>
          <a:lstStyle/>
          <a:p>
            <a:pPr marL="0" indent="0">
              <a:buNone/>
            </a:pPr>
            <a:r>
              <a:rPr lang="en-US"/>
              <a:t>Reflective writing is:</a:t>
            </a:r>
          </a:p>
          <a:p>
            <a:endParaRPr lang="en-US"/>
          </a:p>
          <a:p>
            <a:r>
              <a:rPr lang="en-US"/>
              <a:t>your response to experiences, opinions, events or new information</a:t>
            </a:r>
          </a:p>
          <a:p>
            <a:r>
              <a:rPr lang="en-US"/>
              <a:t>your response to thoughts and feelings</a:t>
            </a:r>
          </a:p>
          <a:p>
            <a:r>
              <a:rPr lang="en-US"/>
              <a:t>a way of thinking to explore your learning</a:t>
            </a:r>
          </a:p>
          <a:p>
            <a:r>
              <a:rPr lang="en-US"/>
              <a:t>an opportunity to gain self-knowledge</a:t>
            </a:r>
          </a:p>
          <a:p>
            <a:r>
              <a:rPr lang="en-US"/>
              <a:t>a way to achieve clarity and better understanding of what you are learning</a:t>
            </a:r>
          </a:p>
          <a:p>
            <a:r>
              <a:rPr lang="en-US"/>
              <a:t>a chance to develop and reinforce writing skills</a:t>
            </a:r>
          </a:p>
          <a:p>
            <a:r>
              <a:rPr lang="en-US"/>
              <a:t>a way of making meaning out of what you study</a:t>
            </a:r>
          </a:p>
        </p:txBody>
      </p:sp>
      <p:sp>
        <p:nvSpPr>
          <p:cNvPr id="4" name="Slide Number Placeholder 3"/>
          <p:cNvSpPr>
            <a:spLocks noGrp="1"/>
          </p:cNvSpPr>
          <p:nvPr>
            <p:ph type="sldNum" sz="quarter" idx="12"/>
          </p:nvPr>
        </p:nvSpPr>
        <p:spPr/>
        <p:txBody>
          <a:bodyPr/>
          <a:lstStyle/>
          <a:p>
            <a:fld id="{E92D3817-B05C-324E-B7BD-67CBDE93FAA5}" type="slidenum">
              <a:rPr lang="en-US" smtClean="0"/>
              <a:t>40</a:t>
            </a:fld>
            <a:endParaRPr lang="en-US"/>
          </a:p>
        </p:txBody>
      </p:sp>
    </p:spTree>
    <p:extLst>
      <p:ext uri="{BB962C8B-B14F-4D97-AF65-F5344CB8AC3E}">
        <p14:creationId xmlns:p14="http://schemas.microsoft.com/office/powerpoint/2010/main" val="1592591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Reflective Writing</a:t>
            </a:r>
          </a:p>
        </p:txBody>
      </p:sp>
      <p:sp>
        <p:nvSpPr>
          <p:cNvPr id="3" name="Content Placeholder 2"/>
          <p:cNvSpPr>
            <a:spLocks noGrp="1"/>
          </p:cNvSpPr>
          <p:nvPr>
            <p:ph idx="1"/>
          </p:nvPr>
        </p:nvSpPr>
        <p:spPr/>
        <p:txBody>
          <a:bodyPr>
            <a:normAutofit fontScale="92500" lnSpcReduction="20000"/>
          </a:bodyPr>
          <a:lstStyle/>
          <a:p>
            <a:pPr marL="0" indent="0">
              <a:buNone/>
            </a:pPr>
            <a:r>
              <a:rPr lang="en-US"/>
              <a:t>Reflective writing is </a:t>
            </a:r>
            <a:r>
              <a:rPr lang="en-US">
                <a:solidFill>
                  <a:srgbClr val="FF0000"/>
                </a:solidFill>
              </a:rPr>
              <a:t>NOT</a:t>
            </a:r>
            <a:r>
              <a:rPr lang="en-US"/>
              <a:t>:</a:t>
            </a:r>
          </a:p>
          <a:p>
            <a:endParaRPr lang="en-US"/>
          </a:p>
          <a:p>
            <a:r>
              <a:rPr lang="en-US"/>
              <a:t>just conveying information, instruction or argument</a:t>
            </a:r>
          </a:p>
          <a:p>
            <a:r>
              <a:rPr lang="en-US"/>
              <a:t>pure description, though there may be descriptive elements</a:t>
            </a:r>
          </a:p>
          <a:p>
            <a:r>
              <a:rPr lang="en-US"/>
              <a:t>straightforward decision or </a:t>
            </a:r>
            <a:r>
              <a:rPr lang="en-US" err="1"/>
              <a:t>judgement</a:t>
            </a:r>
            <a:r>
              <a:rPr lang="en-US"/>
              <a:t> (e.g. about whether something is right or wrong, good or bad)</a:t>
            </a:r>
          </a:p>
          <a:p>
            <a:r>
              <a:rPr lang="en-US"/>
              <a:t>simple problem-solving</a:t>
            </a:r>
          </a:p>
          <a:p>
            <a:r>
              <a:rPr lang="en-US"/>
              <a:t>a summary of course notes</a:t>
            </a:r>
          </a:p>
          <a:p>
            <a:r>
              <a:rPr lang="en-US"/>
              <a:t>a standard university essay</a:t>
            </a:r>
          </a:p>
        </p:txBody>
      </p:sp>
      <p:sp>
        <p:nvSpPr>
          <p:cNvPr id="4" name="Slide Number Placeholder 3"/>
          <p:cNvSpPr>
            <a:spLocks noGrp="1"/>
          </p:cNvSpPr>
          <p:nvPr>
            <p:ph type="sldNum" sz="quarter" idx="12"/>
          </p:nvPr>
        </p:nvSpPr>
        <p:spPr/>
        <p:txBody>
          <a:bodyPr/>
          <a:lstStyle/>
          <a:p>
            <a:fld id="{E92D3817-B05C-324E-B7BD-67CBDE93FAA5}" type="slidenum">
              <a:rPr lang="en-US" smtClean="0"/>
              <a:t>41</a:t>
            </a:fld>
            <a:endParaRPr lang="en-US"/>
          </a:p>
        </p:txBody>
      </p:sp>
    </p:spTree>
    <p:extLst>
      <p:ext uri="{BB962C8B-B14F-4D97-AF65-F5344CB8AC3E}">
        <p14:creationId xmlns:p14="http://schemas.microsoft.com/office/powerpoint/2010/main" val="2249466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I write reflectively?</a:t>
            </a:r>
          </a:p>
        </p:txBody>
      </p:sp>
      <p:sp>
        <p:nvSpPr>
          <p:cNvPr id="3" name="Content Placeholder 2"/>
          <p:cNvSpPr>
            <a:spLocks noGrp="1"/>
          </p:cNvSpPr>
          <p:nvPr>
            <p:ph idx="1"/>
          </p:nvPr>
        </p:nvSpPr>
        <p:spPr>
          <a:xfrm>
            <a:off x="457200" y="1366308"/>
            <a:ext cx="8686800" cy="4990042"/>
          </a:xfrm>
        </p:spPr>
        <p:txBody>
          <a:bodyPr>
            <a:normAutofit fontScale="70000" lnSpcReduction="20000"/>
          </a:bodyPr>
          <a:lstStyle/>
          <a:p>
            <a:pPr marL="0" indent="0">
              <a:buNone/>
            </a:pPr>
            <a:r>
              <a:rPr lang="en-US"/>
              <a:t>How you:</a:t>
            </a:r>
          </a:p>
          <a:p>
            <a:r>
              <a:rPr lang="en-US"/>
              <a:t>solved a problem / reached a conclusion / found an answer</a:t>
            </a:r>
          </a:p>
          <a:p>
            <a:r>
              <a:rPr lang="en-US"/>
              <a:t>reached a point of understanding</a:t>
            </a:r>
          </a:p>
          <a:p>
            <a:endParaRPr lang="en-US"/>
          </a:p>
          <a:p>
            <a:r>
              <a:rPr lang="en-US"/>
              <a:t>Possibilities, speculations, hypotheses or solutions</a:t>
            </a:r>
          </a:p>
          <a:p>
            <a:r>
              <a:rPr lang="en-US"/>
              <a:t>Alternative interpretations or different perspectives on what you have read or done in your course</a:t>
            </a:r>
          </a:p>
          <a:p>
            <a:r>
              <a:rPr lang="en-US"/>
              <a:t>Comparisons and connections between what your are learning and:</a:t>
            </a:r>
          </a:p>
          <a:p>
            <a:pPr lvl="1"/>
            <a:r>
              <a:rPr lang="en-US"/>
              <a:t>your prior knowledge and experience</a:t>
            </a:r>
          </a:p>
          <a:p>
            <a:pPr lvl="1"/>
            <a:r>
              <a:rPr lang="en-US"/>
              <a:t>your prior assumptions and preconceptions</a:t>
            </a:r>
          </a:p>
          <a:p>
            <a:pPr lvl="1"/>
            <a:r>
              <a:rPr lang="en-US"/>
              <a:t>what you know from other courses or disciplines</a:t>
            </a:r>
          </a:p>
          <a:p>
            <a:r>
              <a:rPr lang="en-US"/>
              <a:t>How new ideas challenge what you already know</a:t>
            </a:r>
          </a:p>
          <a:p>
            <a:r>
              <a:rPr lang="en-US"/>
              <a:t>What you need to explore next in terms of thoughts and actions</a:t>
            </a:r>
          </a:p>
        </p:txBody>
      </p:sp>
      <p:sp>
        <p:nvSpPr>
          <p:cNvPr id="4" name="Slide Number Placeholder 3"/>
          <p:cNvSpPr>
            <a:spLocks noGrp="1"/>
          </p:cNvSpPr>
          <p:nvPr>
            <p:ph type="sldNum" sz="quarter" idx="12"/>
          </p:nvPr>
        </p:nvSpPr>
        <p:spPr/>
        <p:txBody>
          <a:bodyPr/>
          <a:lstStyle/>
          <a:p>
            <a:fld id="{E92D3817-B05C-324E-B7BD-67CBDE93FAA5}" type="slidenum">
              <a:rPr lang="en-US" smtClean="0"/>
              <a:t>42</a:t>
            </a:fld>
            <a:endParaRPr lang="en-US"/>
          </a:p>
        </p:txBody>
      </p:sp>
    </p:spTree>
    <p:extLst>
      <p:ext uri="{BB962C8B-B14F-4D97-AF65-F5344CB8AC3E}">
        <p14:creationId xmlns:p14="http://schemas.microsoft.com/office/powerpoint/2010/main" val="4218757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Reflective Writing</a:t>
            </a:r>
          </a:p>
        </p:txBody>
      </p:sp>
      <p:sp>
        <p:nvSpPr>
          <p:cNvPr id="3" name="Content Placeholder 2"/>
          <p:cNvSpPr>
            <a:spLocks noGrp="1"/>
          </p:cNvSpPr>
          <p:nvPr>
            <p:ph idx="1"/>
          </p:nvPr>
        </p:nvSpPr>
        <p:spPr/>
        <p:txBody>
          <a:bodyPr>
            <a:normAutofit fontScale="92500" lnSpcReduction="20000"/>
          </a:bodyPr>
          <a:lstStyle/>
          <a:p>
            <a:r>
              <a:rPr lang="en-US"/>
              <a:t>As it concerns your thoughts, reflective writing is mostly subjective. Therefore in addition to being reflective and logical, you can be personal, hypothetical, critical and creative. You can comment based on your experience, rather than limiting yourself to academic evidence.</a:t>
            </a:r>
          </a:p>
          <a:p>
            <a:endParaRPr lang="en-US"/>
          </a:p>
          <a:p>
            <a:r>
              <a:rPr lang="en-US"/>
              <a:t>Reflective writing is an activity that includes description (what, when, who) and analysis (how, why, what if). It is an explorative tool often resulting in more questions than answers.</a:t>
            </a:r>
          </a:p>
          <a:p>
            <a:pPr marL="0" indent="0">
              <a:buNone/>
            </a:pPr>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43</a:t>
            </a:fld>
            <a:endParaRPr lang="en-US"/>
          </a:p>
        </p:txBody>
      </p:sp>
    </p:spTree>
    <p:extLst>
      <p:ext uri="{BB962C8B-B14F-4D97-AF65-F5344CB8AC3E}">
        <p14:creationId xmlns:p14="http://schemas.microsoft.com/office/powerpoint/2010/main" val="1620238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Reflective Writing</a:t>
            </a:r>
          </a:p>
        </p:txBody>
      </p:sp>
      <p:sp>
        <p:nvSpPr>
          <p:cNvPr id="3" name="Content Placeholder 2"/>
          <p:cNvSpPr>
            <a:spLocks noGrp="1"/>
          </p:cNvSpPr>
          <p:nvPr>
            <p:ph idx="1"/>
          </p:nvPr>
        </p:nvSpPr>
        <p:spPr/>
        <p:txBody>
          <a:bodyPr>
            <a:normAutofit fontScale="92500" lnSpcReduction="20000"/>
          </a:bodyPr>
          <a:lstStyle/>
          <a:p>
            <a:endParaRPr lang="en-US"/>
          </a:p>
          <a:p>
            <a:r>
              <a:rPr lang="en-US"/>
              <a:t>A reflective task may allow you to use different modes of writing and language:</a:t>
            </a:r>
          </a:p>
          <a:p>
            <a:pPr lvl="1"/>
            <a:r>
              <a:rPr lang="en-US"/>
              <a:t>descriptive (outlining what something is or how something was done)</a:t>
            </a:r>
          </a:p>
          <a:p>
            <a:pPr lvl="1"/>
            <a:r>
              <a:rPr lang="en-US"/>
              <a:t>explanatory (explaining why or how it is like that)</a:t>
            </a:r>
          </a:p>
          <a:p>
            <a:pPr lvl="1"/>
            <a:r>
              <a:rPr lang="en-US"/>
              <a:t>expressive (I think, I feel, I believe)</a:t>
            </a:r>
          </a:p>
          <a:p>
            <a:r>
              <a:rPr lang="en-US"/>
              <a:t>Use full sentences and complete paragraphs</a:t>
            </a:r>
          </a:p>
          <a:p>
            <a:r>
              <a:rPr lang="en-US"/>
              <a:t>You can usually use personal pronouns like 'I', 'my' or 'we'</a:t>
            </a:r>
          </a:p>
          <a:p>
            <a:r>
              <a:rPr lang="en-US"/>
              <a:t>Keep colloquial language to a minimum</a:t>
            </a:r>
          </a:p>
        </p:txBody>
      </p:sp>
      <p:sp>
        <p:nvSpPr>
          <p:cNvPr id="4" name="Slide Number Placeholder 3"/>
          <p:cNvSpPr>
            <a:spLocks noGrp="1"/>
          </p:cNvSpPr>
          <p:nvPr>
            <p:ph type="sldNum" sz="quarter" idx="12"/>
          </p:nvPr>
        </p:nvSpPr>
        <p:spPr/>
        <p:txBody>
          <a:bodyPr/>
          <a:lstStyle/>
          <a:p>
            <a:fld id="{E92D3817-B05C-324E-B7BD-67CBDE93FAA5}" type="slidenum">
              <a:rPr lang="en-US" smtClean="0"/>
              <a:t>44</a:t>
            </a:fld>
            <a:endParaRPr lang="en-US"/>
          </a:p>
        </p:txBody>
      </p:sp>
    </p:spTree>
    <p:extLst>
      <p:ext uri="{BB962C8B-B14F-4D97-AF65-F5344CB8AC3E}">
        <p14:creationId xmlns:p14="http://schemas.microsoft.com/office/powerpoint/2010/main" val="3783904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Reflective Writing Tips</a:t>
            </a:r>
          </a:p>
        </p:txBody>
      </p:sp>
      <p:sp>
        <p:nvSpPr>
          <p:cNvPr id="3" name="Content Placeholder 2"/>
          <p:cNvSpPr>
            <a:spLocks noGrp="1"/>
          </p:cNvSpPr>
          <p:nvPr>
            <p:ph idx="1"/>
          </p:nvPr>
        </p:nvSpPr>
        <p:spPr/>
        <p:txBody>
          <a:bodyPr>
            <a:normAutofit fontScale="85000" lnSpcReduction="20000"/>
          </a:bodyPr>
          <a:lstStyle/>
          <a:p>
            <a:pPr marL="0" indent="0">
              <a:buNone/>
            </a:pPr>
            <a:r>
              <a:rPr lang="en-US"/>
              <a:t>Tips to help you in your reflective writing process</a:t>
            </a:r>
          </a:p>
          <a:p>
            <a:r>
              <a:rPr lang="en-US"/>
              <a:t>Think of an interaction, event or episode you experienced that can be connected to the topic</a:t>
            </a:r>
          </a:p>
          <a:p>
            <a:r>
              <a:rPr lang="en-US"/>
              <a:t>Describe what happened</a:t>
            </a:r>
          </a:p>
          <a:p>
            <a:r>
              <a:rPr lang="en-US"/>
              <a:t>What was your role?</a:t>
            </a:r>
          </a:p>
          <a:p>
            <a:r>
              <a:rPr lang="en-US"/>
              <a:t>What feelings and perceptions surrounded the experience?</a:t>
            </a:r>
          </a:p>
          <a:p>
            <a:r>
              <a:rPr lang="en-US"/>
              <a:t>How would you explain the situation to someone else?</a:t>
            </a:r>
          </a:p>
          <a:p>
            <a:r>
              <a:rPr lang="en-US"/>
              <a:t>What might this experience mean in the context of your course?</a:t>
            </a:r>
          </a:p>
          <a:p>
            <a:r>
              <a:rPr lang="en-US"/>
              <a:t>What other perspectives, theories or concepts could be applied to the situation?</a:t>
            </a:r>
          </a:p>
        </p:txBody>
      </p:sp>
      <p:sp>
        <p:nvSpPr>
          <p:cNvPr id="4" name="Slide Number Placeholder 3"/>
          <p:cNvSpPr>
            <a:spLocks noGrp="1"/>
          </p:cNvSpPr>
          <p:nvPr>
            <p:ph type="sldNum" sz="quarter" idx="12"/>
          </p:nvPr>
        </p:nvSpPr>
        <p:spPr/>
        <p:txBody>
          <a:bodyPr/>
          <a:lstStyle/>
          <a:p>
            <a:fld id="{E92D3817-B05C-324E-B7BD-67CBDE93FAA5}" type="slidenum">
              <a:rPr lang="en-US" smtClean="0"/>
              <a:t>45</a:t>
            </a:fld>
            <a:endParaRPr lang="en-US"/>
          </a:p>
        </p:txBody>
      </p:sp>
    </p:spTree>
    <p:extLst>
      <p:ext uri="{BB962C8B-B14F-4D97-AF65-F5344CB8AC3E}">
        <p14:creationId xmlns:p14="http://schemas.microsoft.com/office/powerpoint/2010/main" val="3117742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Opportunities</a:t>
            </a:r>
          </a:p>
        </p:txBody>
      </p:sp>
      <p:sp>
        <p:nvSpPr>
          <p:cNvPr id="3" name="Content Placeholder 2"/>
          <p:cNvSpPr>
            <a:spLocks noGrp="1"/>
          </p:cNvSpPr>
          <p:nvPr>
            <p:ph idx="1"/>
          </p:nvPr>
        </p:nvSpPr>
        <p:spPr/>
        <p:txBody>
          <a:bodyPr>
            <a:normAutofit fontScale="92500" lnSpcReduction="10000"/>
          </a:bodyPr>
          <a:lstStyle/>
          <a:p>
            <a:r>
              <a:rPr lang="en-US" dirty="0"/>
              <a:t>Seek out mentors in the field that do what you want to do</a:t>
            </a:r>
          </a:p>
          <a:p>
            <a:r>
              <a:rPr lang="en-US" dirty="0"/>
              <a:t>Encourage the JMSW Program to inform you of research opportunities</a:t>
            </a:r>
          </a:p>
          <a:p>
            <a:r>
              <a:rPr lang="en-US" dirty="0"/>
              <a:t>This is graduate school- dive into research now- you may not get the chance again! </a:t>
            </a:r>
          </a:p>
          <a:p>
            <a:r>
              <a:rPr lang="en-US" dirty="0"/>
              <a:t>Think about participating in the Graduate Expo at UNCG:</a:t>
            </a:r>
          </a:p>
          <a:p>
            <a:r>
              <a:rPr lang="en-US" dirty="0">
                <a:hlinkClick r:id="rId2"/>
              </a:rPr>
              <a:t>https://grs.uncg.edu/grc-expo/</a:t>
            </a:r>
            <a:endParaRPr lang="en-US" dirty="0"/>
          </a:p>
          <a:p>
            <a:r>
              <a:rPr lang="en-US" dirty="0"/>
              <a:t>NCA&amp;T may also offer one- check their website! </a:t>
            </a:r>
          </a:p>
          <a:p>
            <a:endParaRPr lang="en-US" dirty="0"/>
          </a:p>
          <a:p>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46</a:t>
            </a:fld>
            <a:endParaRPr lang="en-US"/>
          </a:p>
        </p:txBody>
      </p:sp>
    </p:spTree>
    <p:extLst>
      <p:ext uri="{BB962C8B-B14F-4D97-AF65-F5344CB8AC3E}">
        <p14:creationId xmlns:p14="http://schemas.microsoft.com/office/powerpoint/2010/main" val="1718586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Thoughts</a:t>
            </a:r>
          </a:p>
        </p:txBody>
      </p:sp>
      <p:sp>
        <p:nvSpPr>
          <p:cNvPr id="3" name="Content Placeholder 2"/>
          <p:cNvSpPr>
            <a:spLocks noGrp="1"/>
          </p:cNvSpPr>
          <p:nvPr>
            <p:ph idx="1"/>
          </p:nvPr>
        </p:nvSpPr>
        <p:spPr/>
        <p:txBody>
          <a:bodyPr/>
          <a:lstStyle/>
          <a:p>
            <a:r>
              <a:rPr lang="en-US" dirty="0"/>
              <a:t>You can do this!</a:t>
            </a:r>
          </a:p>
          <a:p>
            <a:r>
              <a:rPr lang="en-US" dirty="0"/>
              <a:t>You already have writing skills- build on them!</a:t>
            </a:r>
          </a:p>
          <a:p>
            <a:r>
              <a:rPr lang="en-US" dirty="0"/>
              <a:t>Ask for help when you need it</a:t>
            </a:r>
          </a:p>
          <a:p>
            <a:r>
              <a:rPr lang="en-US" dirty="0"/>
              <a:t>Start early, avoid procrastination</a:t>
            </a:r>
          </a:p>
          <a:p>
            <a:r>
              <a:rPr lang="en-US" dirty="0"/>
              <a:t>Use your resources on both campuses and online! Many universities offer free online resources- UNC’s is amazing- see below! </a:t>
            </a:r>
          </a:p>
          <a:p>
            <a:r>
              <a:rPr lang="en-US" dirty="0">
                <a:hlinkClick r:id="rId2"/>
              </a:rPr>
              <a:t>https://ssw.unc.edu/students/writing</a:t>
            </a:r>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47</a:t>
            </a:fld>
            <a:endParaRPr lang="en-US"/>
          </a:p>
        </p:txBody>
      </p:sp>
    </p:spTree>
    <p:extLst>
      <p:ext uri="{BB962C8B-B14F-4D97-AF65-F5344CB8AC3E}">
        <p14:creationId xmlns:p14="http://schemas.microsoft.com/office/powerpoint/2010/main" val="286969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1670"/>
          </a:xfrm>
        </p:spPr>
        <p:txBody>
          <a:bodyPr/>
          <a:lstStyle/>
          <a:p>
            <a:r>
              <a:rPr lang="en-US" dirty="0"/>
              <a:t>What are my Professors looking for?</a:t>
            </a:r>
          </a:p>
        </p:txBody>
      </p:sp>
      <p:sp>
        <p:nvSpPr>
          <p:cNvPr id="3" name="Content Placeholder 2"/>
          <p:cNvSpPr>
            <a:spLocks noGrp="1"/>
          </p:cNvSpPr>
          <p:nvPr>
            <p:ph idx="1"/>
          </p:nvPr>
        </p:nvSpPr>
        <p:spPr/>
        <p:txBody>
          <a:bodyPr>
            <a:normAutofit lnSpcReduction="10000"/>
          </a:bodyPr>
          <a:lstStyle/>
          <a:p>
            <a:r>
              <a:rPr lang="en-US" dirty="0"/>
              <a:t>Papers with a strong thesis statement that are well organized. Use full sentences and organized paragraphs.</a:t>
            </a:r>
          </a:p>
          <a:p>
            <a:r>
              <a:rPr lang="en-US" dirty="0"/>
              <a:t>A professional voice/tone. Think about your audience and don’t use jargon or write the way you may text a friend!</a:t>
            </a:r>
          </a:p>
          <a:p>
            <a:r>
              <a:rPr lang="en-US" dirty="0"/>
              <a:t>Critical thinking skills that are articulated well in your writing. Even if you can articulate your thoughts well verbally, you still need to be able to write about them well.</a:t>
            </a:r>
          </a:p>
        </p:txBody>
      </p:sp>
      <p:sp>
        <p:nvSpPr>
          <p:cNvPr id="4" name="Slide Number Placeholder 3"/>
          <p:cNvSpPr>
            <a:spLocks noGrp="1"/>
          </p:cNvSpPr>
          <p:nvPr>
            <p:ph type="sldNum" sz="quarter" idx="12"/>
          </p:nvPr>
        </p:nvSpPr>
        <p:spPr/>
        <p:txBody>
          <a:bodyPr/>
          <a:lstStyle/>
          <a:p>
            <a:fld id="{E92D3817-B05C-324E-B7BD-67CBDE93FAA5}" type="slidenum">
              <a:rPr lang="en-US" smtClean="0"/>
              <a:t>5</a:t>
            </a:fld>
            <a:endParaRPr lang="en-US" dirty="0"/>
          </a:p>
        </p:txBody>
      </p:sp>
    </p:spTree>
    <p:extLst>
      <p:ext uri="{BB962C8B-B14F-4D97-AF65-F5344CB8AC3E}">
        <p14:creationId xmlns:p14="http://schemas.microsoft.com/office/powerpoint/2010/main" val="55379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Basics</a:t>
            </a:r>
          </a:p>
        </p:txBody>
      </p:sp>
      <p:sp>
        <p:nvSpPr>
          <p:cNvPr id="3" name="Content Placeholder 2"/>
          <p:cNvSpPr>
            <a:spLocks noGrp="1"/>
          </p:cNvSpPr>
          <p:nvPr>
            <p:ph idx="1"/>
          </p:nvPr>
        </p:nvSpPr>
        <p:spPr/>
        <p:txBody>
          <a:bodyPr>
            <a:normAutofit fontScale="92500" lnSpcReduction="10000"/>
          </a:bodyPr>
          <a:lstStyle/>
          <a:p>
            <a:r>
              <a:rPr lang="en-US" dirty="0"/>
              <a:t>Use proper grammar, sentence structure and good transitions</a:t>
            </a:r>
          </a:p>
          <a:p>
            <a:r>
              <a:rPr lang="en-US" dirty="0"/>
              <a:t>Check your spelling</a:t>
            </a:r>
          </a:p>
          <a:p>
            <a:r>
              <a:rPr lang="en-US" dirty="0"/>
              <a:t>Edit your work (several times)</a:t>
            </a:r>
          </a:p>
          <a:p>
            <a:r>
              <a:rPr lang="en-US" dirty="0"/>
              <a:t>Format your work as specified by your professors</a:t>
            </a:r>
          </a:p>
          <a:p>
            <a:r>
              <a:rPr lang="en-US" dirty="0"/>
              <a:t>Read your syllabus, use any rubrics provided, clarify with your professor if you have questions- break it down by sections</a:t>
            </a:r>
          </a:p>
          <a:p>
            <a:r>
              <a:rPr lang="en-US" dirty="0"/>
              <a:t>Find someone to read your work and make suggestions! </a:t>
            </a:r>
          </a:p>
        </p:txBody>
      </p:sp>
      <p:sp>
        <p:nvSpPr>
          <p:cNvPr id="4" name="Slide Number Placeholder 3"/>
          <p:cNvSpPr>
            <a:spLocks noGrp="1"/>
          </p:cNvSpPr>
          <p:nvPr>
            <p:ph type="sldNum" sz="quarter" idx="12"/>
          </p:nvPr>
        </p:nvSpPr>
        <p:spPr/>
        <p:txBody>
          <a:bodyPr/>
          <a:lstStyle/>
          <a:p>
            <a:fld id="{E92D3817-B05C-324E-B7BD-67CBDE93FAA5}" type="slidenum">
              <a:rPr lang="en-US" smtClean="0"/>
              <a:t>6</a:t>
            </a:fld>
            <a:endParaRPr lang="en-US" dirty="0"/>
          </a:p>
        </p:txBody>
      </p:sp>
    </p:spTree>
    <p:extLst>
      <p:ext uri="{BB962C8B-B14F-4D97-AF65-F5344CB8AC3E}">
        <p14:creationId xmlns:p14="http://schemas.microsoft.com/office/powerpoint/2010/main" val="18029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Start</a:t>
            </a:r>
          </a:p>
        </p:txBody>
      </p:sp>
      <p:sp>
        <p:nvSpPr>
          <p:cNvPr id="3" name="Content Placeholder 2"/>
          <p:cNvSpPr>
            <a:spLocks noGrp="1"/>
          </p:cNvSpPr>
          <p:nvPr>
            <p:ph idx="1"/>
          </p:nvPr>
        </p:nvSpPr>
        <p:spPr/>
        <p:txBody>
          <a:bodyPr/>
          <a:lstStyle/>
          <a:p>
            <a:r>
              <a:rPr lang="en-US" dirty="0"/>
              <a:t>Brainstorming</a:t>
            </a:r>
          </a:p>
          <a:p>
            <a:r>
              <a:rPr lang="en-US" dirty="0"/>
              <a:t>Active reading (we will come back to this)</a:t>
            </a:r>
          </a:p>
          <a:p>
            <a:r>
              <a:rPr lang="en-US" dirty="0"/>
              <a:t>Outlining</a:t>
            </a:r>
          </a:p>
          <a:p>
            <a:r>
              <a:rPr lang="en-US" dirty="0"/>
              <a:t>Making sure you understand the assignment- what kind of writing are you being asked to do?</a:t>
            </a:r>
          </a:p>
        </p:txBody>
      </p:sp>
      <p:sp>
        <p:nvSpPr>
          <p:cNvPr id="4" name="Slide Number Placeholder 3"/>
          <p:cNvSpPr>
            <a:spLocks noGrp="1"/>
          </p:cNvSpPr>
          <p:nvPr>
            <p:ph type="sldNum" sz="quarter" idx="12"/>
          </p:nvPr>
        </p:nvSpPr>
        <p:spPr/>
        <p:txBody>
          <a:bodyPr/>
          <a:lstStyle/>
          <a:p>
            <a:fld id="{E92D3817-B05C-324E-B7BD-67CBDE93FAA5}" type="slidenum">
              <a:rPr lang="en-US" smtClean="0"/>
              <a:t>7</a:t>
            </a:fld>
            <a:endParaRPr lang="en-US" dirty="0"/>
          </a:p>
        </p:txBody>
      </p:sp>
    </p:spTree>
    <p:extLst>
      <p:ext uri="{BB962C8B-B14F-4D97-AF65-F5344CB8AC3E}">
        <p14:creationId xmlns:p14="http://schemas.microsoft.com/office/powerpoint/2010/main" val="213437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Vs. Passive Voice</a:t>
            </a:r>
          </a:p>
        </p:txBody>
      </p:sp>
      <p:sp>
        <p:nvSpPr>
          <p:cNvPr id="3" name="Content Placeholder 2"/>
          <p:cNvSpPr>
            <a:spLocks noGrp="1"/>
          </p:cNvSpPr>
          <p:nvPr>
            <p:ph idx="1"/>
          </p:nvPr>
        </p:nvSpPr>
        <p:spPr/>
        <p:txBody>
          <a:bodyPr>
            <a:normAutofit lnSpcReduction="10000"/>
          </a:bodyPr>
          <a:lstStyle/>
          <a:p>
            <a:r>
              <a:rPr lang="en-US" dirty="0">
                <a:hlinkClick r:id="rId2"/>
              </a:rPr>
              <a:t>http://cwidaho.cc/faq/writing-center/what-are-differences-between-active-and-passive-voice</a:t>
            </a:r>
            <a:endParaRPr lang="en-US" dirty="0"/>
          </a:p>
          <a:p>
            <a:r>
              <a:rPr lang="en-US" dirty="0">
                <a:hlinkClick r:id="rId3"/>
              </a:rPr>
              <a:t>https://www.youtube.com/watch?v=cOhUmttkt90</a:t>
            </a:r>
            <a:endParaRPr lang="en-US" dirty="0"/>
          </a:p>
          <a:p>
            <a:r>
              <a:rPr lang="en-US" dirty="0"/>
              <a:t>If you can insert “by zombies” after the verb, you have passive voice!  </a:t>
            </a:r>
          </a:p>
          <a:p>
            <a:r>
              <a:rPr lang="en-US" dirty="0"/>
              <a:t>Passive Voice: She was chased [by zombies]</a:t>
            </a:r>
          </a:p>
          <a:p>
            <a:r>
              <a:rPr lang="en-US" dirty="0"/>
              <a:t>Active Voice: Zombies chased [by zombies] her</a:t>
            </a:r>
          </a:p>
          <a:p>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8</a:t>
            </a:fld>
            <a:endParaRPr lang="en-US" dirty="0"/>
          </a:p>
        </p:txBody>
      </p:sp>
    </p:spTree>
    <p:extLst>
      <p:ext uri="{BB962C8B-B14F-4D97-AF65-F5344CB8AC3E}">
        <p14:creationId xmlns:p14="http://schemas.microsoft.com/office/powerpoint/2010/main" val="61182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Statements</a:t>
            </a:r>
          </a:p>
        </p:txBody>
      </p:sp>
      <p:sp>
        <p:nvSpPr>
          <p:cNvPr id="3" name="Content Placeholder 2"/>
          <p:cNvSpPr>
            <a:spLocks noGrp="1"/>
          </p:cNvSpPr>
          <p:nvPr>
            <p:ph idx="1"/>
          </p:nvPr>
        </p:nvSpPr>
        <p:spPr>
          <a:xfrm>
            <a:off x="457200" y="1366308"/>
            <a:ext cx="8686800" cy="4759855"/>
          </a:xfrm>
        </p:spPr>
        <p:txBody>
          <a:bodyPr>
            <a:normAutofit fontScale="85000" lnSpcReduction="20000"/>
          </a:bodyPr>
          <a:lstStyle/>
          <a:p>
            <a:r>
              <a:rPr lang="en-US" sz="3300" dirty="0"/>
              <a:t>A Thesis Statement…</a:t>
            </a:r>
          </a:p>
          <a:p>
            <a:endParaRPr lang="en-US" dirty="0"/>
          </a:p>
          <a:p>
            <a:r>
              <a:rPr lang="en-US" dirty="0"/>
              <a:t>is a road map for the paper (it tells the reader what to expect from the rest of the paper)</a:t>
            </a:r>
          </a:p>
          <a:p>
            <a:r>
              <a:rPr lang="en-US" dirty="0"/>
              <a:t>tells the reader how you will interpret the significance of the subject matter under discussion.</a:t>
            </a:r>
          </a:p>
          <a:p>
            <a:r>
              <a:rPr lang="en-US" dirty="0"/>
              <a:t>directly answers the question asked of you. </a:t>
            </a:r>
          </a:p>
          <a:p>
            <a:pPr lvl="1"/>
            <a:r>
              <a:rPr lang="en-US" dirty="0"/>
              <a:t>A thesis is an interpretation of a question or subject, not the subject itself. </a:t>
            </a:r>
          </a:p>
          <a:p>
            <a:pPr lvl="1"/>
            <a:r>
              <a:rPr lang="en-US" dirty="0"/>
              <a:t>The subject, or topic, of an essay might be World War II or Moby Dick; a thesis must then offer a way to understand the war or the novel.</a:t>
            </a:r>
          </a:p>
          <a:p>
            <a:r>
              <a:rPr lang="en-US" dirty="0"/>
              <a:t>makes a claim that others might dispute.</a:t>
            </a:r>
          </a:p>
          <a:p>
            <a:endParaRPr lang="en-US" dirty="0"/>
          </a:p>
          <a:p>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9</a:t>
            </a:fld>
            <a:endParaRPr lang="en-US" dirty="0"/>
          </a:p>
        </p:txBody>
      </p:sp>
    </p:spTree>
    <p:extLst>
      <p:ext uri="{BB962C8B-B14F-4D97-AF65-F5344CB8AC3E}">
        <p14:creationId xmlns:p14="http://schemas.microsoft.com/office/powerpoint/2010/main" val="235840480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40FF"/>
      </a:hlink>
      <a:folHlink>
        <a:srgbClr val="73F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1176</TotalTime>
  <Words>3057</Words>
  <Application>Microsoft Office PowerPoint</Application>
  <PresentationFormat>On-screen Show (4:3)</PresentationFormat>
  <Paragraphs>341</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Copperplate Gothic Light</vt:lpstr>
      <vt:lpstr>Times New Roman</vt:lpstr>
      <vt:lpstr>Office Theme</vt:lpstr>
      <vt:lpstr>Writing in Graduate School</vt:lpstr>
      <vt:lpstr>University Writing Centers</vt:lpstr>
      <vt:lpstr>Let’s Talk about Writing!</vt:lpstr>
      <vt:lpstr>The Writing Process</vt:lpstr>
      <vt:lpstr>What are my Professors looking for?</vt:lpstr>
      <vt:lpstr>Back to Basics</vt:lpstr>
      <vt:lpstr>Strategies to Start</vt:lpstr>
      <vt:lpstr>Active Vs. Passive Voice</vt:lpstr>
      <vt:lpstr>Thesis Statements</vt:lpstr>
      <vt:lpstr>Thesis Statements</vt:lpstr>
      <vt:lpstr>Thesis Statements Continued</vt:lpstr>
      <vt:lpstr>Thesis Statements Continued</vt:lpstr>
      <vt:lpstr>Thesis Statements (yet again)</vt:lpstr>
      <vt:lpstr>Thesis Statements (yet again)</vt:lpstr>
      <vt:lpstr>Paragraphs</vt:lpstr>
      <vt:lpstr>Paragraphs</vt:lpstr>
      <vt:lpstr>Overall Organization</vt:lpstr>
      <vt:lpstr>Overall Organization</vt:lpstr>
      <vt:lpstr>Professional Tone/Voice</vt:lpstr>
      <vt:lpstr>Critical Thinking</vt:lpstr>
      <vt:lpstr> Critical Thinking </vt:lpstr>
      <vt:lpstr>Critical thinking</vt:lpstr>
      <vt:lpstr>Descriptive Writing</vt:lpstr>
      <vt:lpstr>Critical Writing</vt:lpstr>
      <vt:lpstr>Writing Critically</vt:lpstr>
      <vt:lpstr>What is a credible source?</vt:lpstr>
      <vt:lpstr>Active Reading Skills</vt:lpstr>
      <vt:lpstr>Active Reading Continued</vt:lpstr>
      <vt:lpstr>Active reading continued</vt:lpstr>
      <vt:lpstr>Active Reading and Writing As you read</vt:lpstr>
      <vt:lpstr>APA Style Citation</vt:lpstr>
      <vt:lpstr>APA Style Citation</vt:lpstr>
      <vt:lpstr>APA Style Citation</vt:lpstr>
      <vt:lpstr>APA Style Citation</vt:lpstr>
      <vt:lpstr>APA Style Citation</vt:lpstr>
      <vt:lpstr>Google Scholar</vt:lpstr>
      <vt:lpstr>Google Scholar</vt:lpstr>
      <vt:lpstr>Don’t Plagarize!</vt:lpstr>
      <vt:lpstr>Reflective Writing</vt:lpstr>
      <vt:lpstr>Reflective Writing</vt:lpstr>
      <vt:lpstr>Reflective Writing</vt:lpstr>
      <vt:lpstr>How do I write reflectively?</vt:lpstr>
      <vt:lpstr>Reflective Writing</vt:lpstr>
      <vt:lpstr>Reflective Writing</vt:lpstr>
      <vt:lpstr>Reflective Writing Tips</vt:lpstr>
      <vt:lpstr>Research Opportunities</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UNCG</dc:creator>
  <cp:lastModifiedBy>Beverly Eleanor Lucas</cp:lastModifiedBy>
  <cp:revision>56</cp:revision>
  <dcterms:created xsi:type="dcterms:W3CDTF">2016-08-17T03:02:42Z</dcterms:created>
  <dcterms:modified xsi:type="dcterms:W3CDTF">2019-02-06T15:58:22Z</dcterms:modified>
</cp:coreProperties>
</file>